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379" r:id="rId3"/>
    <p:sldId id="388" r:id="rId5"/>
    <p:sldId id="399" r:id="rId6"/>
    <p:sldId id="394" r:id="rId7"/>
    <p:sldId id="400" r:id="rId8"/>
    <p:sldId id="385" r:id="rId9"/>
    <p:sldId id="393" r:id="rId10"/>
    <p:sldId id="392" r:id="rId11"/>
    <p:sldId id="398" r:id="rId12"/>
    <p:sldId id="390" r:id="rId13"/>
    <p:sldId id="391" r:id="rId14"/>
    <p:sldId id="397" r:id="rId15"/>
    <p:sldId id="401" r:id="rId16"/>
    <p:sldId id="396" r:id="rId17"/>
    <p:sldId id="395" r:id="rId18"/>
    <p:sldId id="408" r:id="rId19"/>
    <p:sldId id="407" r:id="rId20"/>
    <p:sldId id="409" r:id="rId2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30" userDrawn="1">
          <p15:clr>
            <a:srgbClr val="A4A3A4"/>
          </p15:clr>
        </p15:guide>
        <p15:guide id="2" pos="383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3C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8203" autoAdjust="0"/>
  </p:normalViewPr>
  <p:slideViewPr>
    <p:cSldViewPr snapToGrid="0" showGuides="1">
      <p:cViewPr varScale="1">
        <p:scale>
          <a:sx n="98" d="100"/>
          <a:sy n="98" d="100"/>
        </p:scale>
        <p:origin x="114" y="258"/>
      </p:cViewPr>
      <p:guideLst>
        <p:guide orient="horz" pos="3430"/>
        <p:guide pos="383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E8E0530-B95A-40EB-B66C-C78EEA5ADF1D}"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FAA1BED-DAEE-4979-AC6F-8C6F4A402042}"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88EDA8-AA38-4EC8-A4A2-C9E52DD3CCD9}"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88EDA8-AA38-4EC8-A4A2-C9E52DD3CCD9}"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88EDA8-AA38-4EC8-A4A2-C9E52DD3CCD9}"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88EDA8-AA38-4EC8-A4A2-C9E52DD3CCD9}"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88EDA8-AA38-4EC8-A4A2-C9E52DD3CCD9}"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88EDA8-AA38-4EC8-A4A2-C9E52DD3CCD9}"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4_标题幻灯片">
    <p:spTree>
      <p:nvGrpSpPr>
        <p:cNvPr id="1" name=""/>
        <p:cNvGrpSpPr/>
        <p:nvPr/>
      </p:nvGrpSpPr>
      <p:grpSpPr>
        <a:xfrm>
          <a:off x="0" y="0"/>
          <a:ext cx="0" cy="0"/>
          <a:chOff x="0" y="0"/>
          <a:chExt cx="0" cy="0"/>
        </a:xfrm>
      </p:grpSpPr>
      <p:sp>
        <p:nvSpPr>
          <p:cNvPr id="3" name="矩形 2"/>
          <p:cNvSpPr/>
          <p:nvPr userDrawn="1"/>
        </p:nvSpPr>
        <p:spPr>
          <a:xfrm>
            <a:off x="0" y="0"/>
            <a:ext cx="12192000" cy="6858000"/>
          </a:xfrm>
          <a:prstGeom prst="rect">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endParaRPr lang="zh-CN" altLang="en-US" sz="1040">
              <a:solidFill>
                <a:schemeClr val="tx1">
                  <a:lumMod val="75000"/>
                  <a:lumOff val="25000"/>
                </a:schemeClr>
              </a:solidFill>
              <a:latin typeface="DIN Mittelschrift Std" pitchFamily="50" charset="0"/>
              <a:ea typeface="微软雅黑" panose="020B0503020204020204" pitchFamily="34" charset="-122"/>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609600" y="1600201"/>
            <a:ext cx="10972800" cy="4525963"/>
          </a:xfrm>
        </p:spPr>
        <p:txBody>
          <a:bodyPr/>
          <a:lstStyle/>
          <a:p>
            <a:pPr lvl="0"/>
            <a:endParaRPr lang="zh-CN" altLang="en-US" noProof="0" smtClean="0"/>
          </a:p>
        </p:txBody>
      </p:sp>
      <p:sp>
        <p:nvSpPr>
          <p:cNvPr id="4" name="Rectangle 4"/>
          <p:cNvSpPr>
            <a:spLocks noGrp="1" noChangeArrowheads="1"/>
          </p:cNvSpPr>
          <p:nvPr>
            <p:ph type="dt" sz="half" idx="10"/>
          </p:nvPr>
        </p:nvSpPr>
        <p:spPr/>
        <p:txBody>
          <a:bodyPr/>
          <a:lstStyle>
            <a:lvl1pPr>
              <a:defRPr/>
            </a:lvl1pPr>
          </a:lstStyle>
          <a:p>
            <a:pPr>
              <a:defRPr/>
            </a:pPr>
            <a:fld id="{200303B4-34B0-48B4-A278-478ED3790A74}" type="datetimeFigureOut">
              <a:rPr lang="zh-CN" altLang="en-US"/>
            </a:fld>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fld id="{25DCE9F5-E872-4FD6-8DDE-FA449A627563}" type="slidenum">
              <a:rPr lang="zh-CN" altLang="en-US"/>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8.png"/><Relationship Id="rId1"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10.png"/><Relationship Id="rId1" Type="http://schemas.openxmlformats.org/officeDocument/2006/relationships/image" Target="../media/image9.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1.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14.png"/><Relationship Id="rId1" Type="http://schemas.openxmlformats.org/officeDocument/2006/relationships/image" Target="../media/image13.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16.png"/><Relationship Id="rId1"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18.png"/><Relationship Id="rId1" Type="http://schemas.openxmlformats.org/officeDocument/2006/relationships/image" Target="../media/image1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3.png"/><Relationship Id="rId1" Type="http://schemas.openxmlformats.org/officeDocument/2006/relationships/image" Target="../media/image2.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6.png"/><Relationship Id="rId1" Type="http://schemas.openxmlformats.org/officeDocument/2006/relationships/image" Target="../media/image5.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2399030" y="1773555"/>
            <a:ext cx="7973060" cy="2992755"/>
          </a:xfrm>
          <a:prstGeom prst="roundRect">
            <a:avLst/>
          </a:prstGeom>
          <a:gradFill>
            <a:gsLst>
              <a:gs pos="100000">
                <a:srgbClr val="0078D2"/>
              </a:gs>
              <a:gs pos="0">
                <a:srgbClr val="00B0F0"/>
              </a:gs>
            </a:gsLst>
            <a:lin ang="5400000" scaled="1"/>
          </a:gradFill>
          <a:ln w="22225">
            <a:solidFill>
              <a:schemeClr val="bg1">
                <a:alpha val="85000"/>
              </a:schemeClr>
            </a:solidFill>
          </a:ln>
          <a:effectLst>
            <a:outerShdw blurRad="215900" dist="165100" dir="7800000" sx="98000" sy="98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9770" tIns="44885" rIns="89770" bIns="44885" rtlCol="0" anchor="ctr"/>
          <a:lstStyle/>
          <a:p>
            <a:pPr algn="ctr"/>
            <a:endParaRPr lang="zh-CN" altLang="en-US" sz="1210">
              <a:cs typeface="+mn-ea"/>
              <a:sym typeface="+mn-lt"/>
            </a:endParaRPr>
          </a:p>
        </p:txBody>
      </p:sp>
      <p:sp>
        <p:nvSpPr>
          <p:cNvPr id="6" name="TextBox 4"/>
          <p:cNvSpPr txBox="1"/>
          <p:nvPr/>
        </p:nvSpPr>
        <p:spPr>
          <a:xfrm>
            <a:off x="3620135" y="2663190"/>
            <a:ext cx="6517005" cy="919480"/>
          </a:xfrm>
          <a:prstGeom prst="rect">
            <a:avLst/>
          </a:prstGeom>
          <a:noFill/>
        </p:spPr>
        <p:txBody>
          <a:bodyPr wrap="square" lIns="89770" tIns="44885" rIns="89770" bIns="44885" rtlCol="0">
            <a:spAutoFit/>
          </a:bodyPr>
          <a:lstStyle/>
          <a:p>
            <a:r>
              <a:rPr lang="zh-CN" altLang="en-US" sz="5400" b="1" dirty="0" smtClean="0">
                <a:solidFill>
                  <a:schemeClr val="bg1"/>
                </a:solidFill>
                <a:cs typeface="+mn-ea"/>
                <a:sym typeface="+mn-lt"/>
              </a:rPr>
              <a:t>中期考核、开题报告</a:t>
            </a:r>
            <a:endParaRPr lang="zh-CN" altLang="en-US" sz="5400" b="1" dirty="0" smtClean="0">
              <a:solidFill>
                <a:schemeClr val="bg1"/>
              </a:solidFill>
              <a:cs typeface="+mn-ea"/>
              <a:sym typeface="+mn-lt"/>
            </a:endParaRPr>
          </a:p>
        </p:txBody>
      </p:sp>
      <p:sp>
        <p:nvSpPr>
          <p:cNvPr id="7" name="Freeform 6"/>
          <p:cNvSpPr>
            <a:spLocks noEditPoints="1"/>
          </p:cNvSpPr>
          <p:nvPr/>
        </p:nvSpPr>
        <p:spPr bwMode="auto">
          <a:xfrm>
            <a:off x="9477612" y="3905877"/>
            <a:ext cx="579917" cy="599127"/>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5875" cap="rnd">
            <a:solidFill>
              <a:schemeClr val="bg1"/>
            </a:solidFill>
            <a:prstDash val="solid"/>
            <a:round/>
          </a:ln>
        </p:spPr>
        <p:txBody>
          <a:bodyPr vert="horz" wrap="square" lIns="89770" tIns="44885" rIns="89770" bIns="44885" numCol="1" anchor="t" anchorCtr="0" compatLnSpc="1"/>
          <a:lstStyle/>
          <a:p>
            <a:endParaRPr lang="zh-CN" altLang="en-US" sz="1830">
              <a:cs typeface="+mn-ea"/>
              <a:sym typeface="+mn-lt"/>
            </a:endParaRPr>
          </a:p>
        </p:txBody>
      </p:sp>
      <p:sp>
        <p:nvSpPr>
          <p:cNvPr id="8" name="Freeform 6"/>
          <p:cNvSpPr/>
          <p:nvPr/>
        </p:nvSpPr>
        <p:spPr bwMode="auto">
          <a:xfrm>
            <a:off x="2811780" y="2750185"/>
            <a:ext cx="746125" cy="678815"/>
          </a:xfrm>
          <a:custGeom>
            <a:avLst/>
            <a:gdLst>
              <a:gd name="T0" fmla="*/ 353 w 358"/>
              <a:gd name="T1" fmla="*/ 143 h 316"/>
              <a:gd name="T2" fmla="*/ 279 w 358"/>
              <a:gd name="T3" fmla="*/ 14 h 316"/>
              <a:gd name="T4" fmla="*/ 253 w 358"/>
              <a:gd name="T5" fmla="*/ 0 h 316"/>
              <a:gd name="T6" fmla="*/ 105 w 358"/>
              <a:gd name="T7" fmla="*/ 0 h 316"/>
              <a:gd name="T8" fmla="*/ 79 w 358"/>
              <a:gd name="T9" fmla="*/ 14 h 316"/>
              <a:gd name="T10" fmla="*/ 5 w 358"/>
              <a:gd name="T11" fmla="*/ 143 h 316"/>
              <a:gd name="T12" fmla="*/ 5 w 358"/>
              <a:gd name="T13" fmla="*/ 172 h 316"/>
              <a:gd name="T14" fmla="*/ 79 w 358"/>
              <a:gd name="T15" fmla="*/ 301 h 316"/>
              <a:gd name="T16" fmla="*/ 105 w 358"/>
              <a:gd name="T17" fmla="*/ 316 h 316"/>
              <a:gd name="T18" fmla="*/ 253 w 358"/>
              <a:gd name="T19" fmla="*/ 316 h 316"/>
              <a:gd name="T20" fmla="*/ 279 w 358"/>
              <a:gd name="T21" fmla="*/ 301 h 316"/>
              <a:gd name="T22" fmla="*/ 353 w 358"/>
              <a:gd name="T23" fmla="*/ 172 h 316"/>
              <a:gd name="T24" fmla="*/ 353 w 358"/>
              <a:gd name="T25" fmla="*/ 143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8" h="316">
                <a:moveTo>
                  <a:pt x="353" y="143"/>
                </a:moveTo>
                <a:cubicBezTo>
                  <a:pt x="279" y="14"/>
                  <a:pt x="279" y="14"/>
                  <a:pt x="279" y="14"/>
                </a:cubicBezTo>
                <a:cubicBezTo>
                  <a:pt x="274" y="6"/>
                  <a:pt x="263" y="0"/>
                  <a:pt x="253" y="0"/>
                </a:cubicBezTo>
                <a:cubicBezTo>
                  <a:pt x="105" y="0"/>
                  <a:pt x="105" y="0"/>
                  <a:pt x="105" y="0"/>
                </a:cubicBezTo>
                <a:cubicBezTo>
                  <a:pt x="95" y="0"/>
                  <a:pt x="84" y="6"/>
                  <a:pt x="79" y="14"/>
                </a:cubicBezTo>
                <a:cubicBezTo>
                  <a:pt x="5" y="143"/>
                  <a:pt x="5" y="143"/>
                  <a:pt x="5" y="143"/>
                </a:cubicBezTo>
                <a:cubicBezTo>
                  <a:pt x="0" y="151"/>
                  <a:pt x="0" y="164"/>
                  <a:pt x="5" y="172"/>
                </a:cubicBezTo>
                <a:cubicBezTo>
                  <a:pt x="79" y="301"/>
                  <a:pt x="79" y="301"/>
                  <a:pt x="79" y="301"/>
                </a:cubicBezTo>
                <a:cubicBezTo>
                  <a:pt x="84" y="309"/>
                  <a:pt x="95" y="316"/>
                  <a:pt x="105" y="316"/>
                </a:cubicBezTo>
                <a:cubicBezTo>
                  <a:pt x="253" y="316"/>
                  <a:pt x="253" y="316"/>
                  <a:pt x="253" y="316"/>
                </a:cubicBezTo>
                <a:cubicBezTo>
                  <a:pt x="263" y="316"/>
                  <a:pt x="274" y="309"/>
                  <a:pt x="279" y="301"/>
                </a:cubicBezTo>
                <a:cubicBezTo>
                  <a:pt x="353" y="172"/>
                  <a:pt x="353" y="172"/>
                  <a:pt x="353" y="172"/>
                </a:cubicBezTo>
                <a:cubicBezTo>
                  <a:pt x="358" y="164"/>
                  <a:pt x="358" y="151"/>
                  <a:pt x="353" y="143"/>
                </a:cubicBezTo>
                <a:close/>
              </a:path>
            </a:pathLst>
          </a:cu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3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900" advTm="0">
        <p14:warp dir="in"/>
      </p:transition>
    </mc:Choice>
    <mc:Fallback>
      <p:transition spd="slow" advTm="0">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0" y="504479"/>
            <a:ext cx="12192000" cy="2632654"/>
          </a:xfrm>
          <a:prstGeom prst="rect">
            <a:avLst/>
          </a:prstGeom>
        </p:spPr>
      </p:pic>
      <p:sp>
        <p:nvSpPr>
          <p:cNvPr id="8" name="TextBox 4"/>
          <p:cNvSpPr txBox="1"/>
          <p:nvPr/>
        </p:nvSpPr>
        <p:spPr>
          <a:xfrm>
            <a:off x="222737" y="106056"/>
            <a:ext cx="11463496" cy="644644"/>
          </a:xfrm>
          <a:prstGeom prst="rect">
            <a:avLst/>
          </a:prstGeom>
          <a:noFill/>
          <a:ln>
            <a:noFill/>
          </a:ln>
        </p:spPr>
        <p:txBody>
          <a:bodyPr wrap="square" lIns="89770" tIns="44885" rIns="89770" bIns="44885" rtlCol="0">
            <a:spAutoFit/>
          </a:bodyPr>
          <a:lstStyle/>
          <a:p>
            <a:r>
              <a:rPr lang="zh-CN" altLang="en-US" sz="2000" b="1" dirty="0" smtClean="0">
                <a:latin typeface="微软雅黑" panose="020B0503020204020204" pitchFamily="34" charset="-122"/>
                <a:ea typeface="微软雅黑" panose="020B0503020204020204" pitchFamily="34" charset="-122"/>
                <a:cs typeface="+mn-ea"/>
                <a:sym typeface="+mn-lt"/>
              </a:rPr>
              <a:t>答辩秘书：</a:t>
            </a:r>
            <a:r>
              <a:rPr lang="en-US" altLang="zh-CN" sz="2000" b="1" dirty="0" smtClean="0">
                <a:latin typeface="微软雅黑" panose="020B0503020204020204" pitchFamily="34" charset="-122"/>
                <a:ea typeface="微软雅黑" panose="020B0503020204020204" pitchFamily="34" charset="-122"/>
                <a:cs typeface="+mn-ea"/>
                <a:sym typeface="+mn-lt"/>
              </a:rPr>
              <a:t>1</a:t>
            </a:r>
            <a:r>
              <a:rPr lang="zh-CN" altLang="en-US" sz="2000" b="1" dirty="0" smtClean="0">
                <a:latin typeface="微软雅黑" panose="020B0503020204020204" pitchFamily="34" charset="-122"/>
                <a:ea typeface="微软雅黑" panose="020B0503020204020204" pitchFamily="34" charset="-122"/>
                <a:cs typeface="+mn-ea"/>
                <a:sym typeface="+mn-lt"/>
              </a:rPr>
              <a:t>、在专家库中添加本小组的答辩组评审专家组成员</a:t>
            </a:r>
            <a:r>
              <a:rPr lang="zh-CN" altLang="en-US" sz="1600" b="1" dirty="0">
                <a:latin typeface="微软雅黑" panose="020B0503020204020204" pitchFamily="34" charset="-122"/>
                <a:ea typeface="微软雅黑" panose="020B0503020204020204" pitchFamily="34" charset="-122"/>
                <a:cs typeface="+mn-ea"/>
                <a:sym typeface="+mn-lt"/>
              </a:rPr>
              <a:t>（中期考核</a:t>
            </a:r>
            <a:r>
              <a:rPr lang="en-US" altLang="zh-CN" sz="1600" b="1" dirty="0">
                <a:latin typeface="微软雅黑" panose="020B0503020204020204" pitchFamily="34" charset="-122"/>
                <a:ea typeface="微软雅黑" panose="020B0503020204020204" pitchFamily="34" charset="-122"/>
                <a:cs typeface="+mn-ea"/>
                <a:sym typeface="+mn-lt"/>
              </a:rPr>
              <a:t>+</a:t>
            </a:r>
            <a:r>
              <a:rPr lang="zh-CN" altLang="en-US" sz="1600" b="1" dirty="0">
                <a:latin typeface="微软雅黑" panose="020B0503020204020204" pitchFamily="34" charset="-122"/>
                <a:ea typeface="微软雅黑" panose="020B0503020204020204" pitchFamily="34" charset="-122"/>
                <a:cs typeface="+mn-ea"/>
                <a:sym typeface="+mn-lt"/>
              </a:rPr>
              <a:t>开题报告）</a:t>
            </a:r>
            <a:endParaRPr lang="zh-CN" altLang="en-US" sz="1200" b="1" dirty="0">
              <a:latin typeface="微软雅黑" panose="020B0503020204020204" pitchFamily="34" charset="-122"/>
              <a:ea typeface="微软雅黑" panose="020B0503020204020204" pitchFamily="34" charset="-122"/>
              <a:cs typeface="+mn-ea"/>
              <a:sym typeface="+mn-lt"/>
            </a:endParaRPr>
          </a:p>
          <a:p>
            <a:endParaRPr lang="zh-CN" altLang="en-US" sz="1600" b="1" dirty="0">
              <a:latin typeface="微软雅黑" panose="020B0503020204020204" pitchFamily="34" charset="-122"/>
              <a:ea typeface="微软雅黑" panose="020B0503020204020204" pitchFamily="34" charset="-122"/>
              <a:cs typeface="+mn-ea"/>
              <a:sym typeface="+mn-lt"/>
            </a:endParaRPr>
          </a:p>
        </p:txBody>
      </p:sp>
      <p:sp>
        <p:nvSpPr>
          <p:cNvPr id="9" name="TextBox 4"/>
          <p:cNvSpPr txBox="1"/>
          <p:nvPr/>
        </p:nvSpPr>
        <p:spPr>
          <a:xfrm>
            <a:off x="164123" y="3123240"/>
            <a:ext cx="11250804" cy="398423"/>
          </a:xfrm>
          <a:prstGeom prst="rect">
            <a:avLst/>
          </a:prstGeom>
          <a:noFill/>
          <a:ln>
            <a:noFill/>
          </a:ln>
        </p:spPr>
        <p:txBody>
          <a:bodyPr wrap="square" lIns="89770" tIns="44885" rIns="89770" bIns="44885" rtlCol="0">
            <a:spAutoFit/>
          </a:bodyPr>
          <a:lstStyle/>
          <a:p>
            <a:r>
              <a:rPr lang="zh-CN" altLang="en-US" sz="2000" b="1" dirty="0" smtClean="0">
                <a:latin typeface="微软雅黑" panose="020B0503020204020204" pitchFamily="34" charset="-122"/>
                <a:ea typeface="微软雅黑" panose="020B0503020204020204" pitchFamily="34" charset="-122"/>
                <a:cs typeface="+mn-ea"/>
                <a:sym typeface="+mn-lt"/>
              </a:rPr>
              <a:t>答辩秘书：</a:t>
            </a:r>
            <a:r>
              <a:rPr lang="en-US" altLang="zh-CN" sz="2000" b="1" dirty="0" smtClean="0">
                <a:latin typeface="微软雅黑" panose="020B0503020204020204" pitchFamily="34" charset="-122"/>
                <a:ea typeface="微软雅黑" panose="020B0503020204020204" pitchFamily="34" charset="-122"/>
                <a:cs typeface="+mn-ea"/>
                <a:sym typeface="+mn-lt"/>
              </a:rPr>
              <a:t>2</a:t>
            </a:r>
            <a:r>
              <a:rPr lang="zh-CN" altLang="en-US" sz="2000" b="1" dirty="0" smtClean="0">
                <a:latin typeface="微软雅黑" panose="020B0503020204020204" pitchFamily="34" charset="-122"/>
                <a:ea typeface="微软雅黑" panose="020B0503020204020204" pitchFamily="34" charset="-122"/>
                <a:cs typeface="+mn-ea"/>
                <a:sym typeface="+mn-lt"/>
              </a:rPr>
              <a:t>、设置本小组的答辩组</a:t>
            </a:r>
            <a:r>
              <a:rPr lang="en-US" altLang="zh-CN" sz="2000" b="1" dirty="0" smtClean="0">
                <a:latin typeface="微软雅黑" panose="020B0503020204020204" pitchFamily="34" charset="-122"/>
                <a:ea typeface="微软雅黑" panose="020B0503020204020204" pitchFamily="34" charset="-122"/>
                <a:cs typeface="+mn-ea"/>
                <a:sym typeface="+mn-lt"/>
              </a:rPr>
              <a:t>+</a:t>
            </a:r>
            <a:r>
              <a:rPr lang="zh-CN" altLang="en-US" sz="2000" b="1" dirty="0" smtClean="0">
                <a:latin typeface="微软雅黑" panose="020B0503020204020204" pitchFamily="34" charset="-122"/>
                <a:ea typeface="微软雅黑" panose="020B0503020204020204" pitchFamily="34" charset="-122"/>
                <a:cs typeface="+mn-ea"/>
                <a:sym typeface="+mn-lt"/>
              </a:rPr>
              <a:t>分配评审专家（</a:t>
            </a:r>
            <a:r>
              <a:rPr lang="zh-CN" altLang="en-US" sz="1000" b="1" dirty="0" smtClean="0">
                <a:latin typeface="微软雅黑" panose="020B0503020204020204" pitchFamily="34" charset="-122"/>
                <a:ea typeface="微软雅黑" panose="020B0503020204020204" pitchFamily="34" charset="-122"/>
                <a:cs typeface="+mn-ea"/>
                <a:sym typeface="+mn-lt"/>
              </a:rPr>
              <a:t>虽然是同</a:t>
            </a:r>
            <a:r>
              <a:rPr lang="zh-CN" altLang="en-US" sz="1000" b="1" dirty="0">
                <a:latin typeface="微软雅黑" panose="020B0503020204020204" pitchFamily="34" charset="-122"/>
                <a:ea typeface="微软雅黑" panose="020B0503020204020204" pitchFamily="34" charset="-122"/>
                <a:cs typeface="+mn-ea"/>
                <a:sym typeface="+mn-lt"/>
              </a:rPr>
              <a:t>一组评委</a:t>
            </a:r>
            <a:r>
              <a:rPr lang="zh-CN" altLang="en-US" sz="1000" b="1" dirty="0" smtClean="0">
                <a:latin typeface="微软雅黑" panose="020B0503020204020204" pitchFamily="34" charset="-122"/>
                <a:ea typeface="微软雅黑" panose="020B0503020204020204" pitchFamily="34" charset="-122"/>
                <a:cs typeface="+mn-ea"/>
                <a:sym typeface="+mn-lt"/>
              </a:rPr>
              <a:t>，但是因考核内容不同，中期考核和开题报告需分别设置答辩小组）</a:t>
            </a:r>
            <a:endParaRPr lang="zh-CN" altLang="en-US" sz="1000" b="1" dirty="0">
              <a:latin typeface="微软雅黑" panose="020B0503020204020204" pitchFamily="34" charset="-122"/>
              <a:ea typeface="微软雅黑" panose="020B0503020204020204" pitchFamily="34" charset="-122"/>
              <a:cs typeface="+mn-ea"/>
              <a:sym typeface="+mn-lt"/>
            </a:endParaRPr>
          </a:p>
        </p:txBody>
      </p:sp>
      <p:pic>
        <p:nvPicPr>
          <p:cNvPr id="11" name="图片 10"/>
          <p:cNvPicPr>
            <a:picLocks noChangeAspect="1"/>
          </p:cNvPicPr>
          <p:nvPr/>
        </p:nvPicPr>
        <p:blipFill>
          <a:blip r:embed="rId2"/>
          <a:stretch>
            <a:fillRect/>
          </a:stretch>
        </p:blipFill>
        <p:spPr>
          <a:xfrm>
            <a:off x="0" y="3571637"/>
            <a:ext cx="12192000" cy="3286363"/>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srcRect t="18591"/>
          <a:stretch>
            <a:fillRect/>
          </a:stretch>
        </p:blipFill>
        <p:spPr>
          <a:xfrm>
            <a:off x="0" y="2984352"/>
            <a:ext cx="12192000" cy="2793264"/>
          </a:xfrm>
          <a:prstGeom prst="rect">
            <a:avLst/>
          </a:prstGeom>
        </p:spPr>
      </p:pic>
      <p:pic>
        <p:nvPicPr>
          <p:cNvPr id="2" name="图片 1"/>
          <p:cNvPicPr>
            <a:picLocks noChangeAspect="1"/>
          </p:cNvPicPr>
          <p:nvPr/>
        </p:nvPicPr>
        <p:blipFill>
          <a:blip r:embed="rId2"/>
          <a:stretch>
            <a:fillRect/>
          </a:stretch>
        </p:blipFill>
        <p:spPr>
          <a:xfrm>
            <a:off x="0" y="1298327"/>
            <a:ext cx="12192000" cy="1126247"/>
          </a:xfrm>
          <a:prstGeom prst="rect">
            <a:avLst/>
          </a:prstGeom>
        </p:spPr>
      </p:pic>
      <p:sp>
        <p:nvSpPr>
          <p:cNvPr id="5" name="TextBox 4"/>
          <p:cNvSpPr txBox="1"/>
          <p:nvPr/>
        </p:nvSpPr>
        <p:spPr>
          <a:xfrm>
            <a:off x="252883" y="420804"/>
            <a:ext cx="7876233" cy="398423"/>
          </a:xfrm>
          <a:prstGeom prst="rect">
            <a:avLst/>
          </a:prstGeom>
          <a:noFill/>
          <a:ln>
            <a:noFill/>
          </a:ln>
        </p:spPr>
        <p:txBody>
          <a:bodyPr wrap="square" lIns="89770" tIns="44885" rIns="89770" bIns="44885" rtlCol="0">
            <a:spAutoFit/>
          </a:bodyPr>
          <a:lstStyle/>
          <a:p>
            <a:r>
              <a:rPr lang="zh-CN" altLang="en-US" sz="2000" b="1" dirty="0" smtClean="0">
                <a:latin typeface="微软雅黑" panose="020B0503020204020204" pitchFamily="34" charset="-122"/>
                <a:ea typeface="微软雅黑" panose="020B0503020204020204" pitchFamily="34" charset="-122"/>
                <a:cs typeface="+mn-ea"/>
                <a:sym typeface="+mn-lt"/>
              </a:rPr>
              <a:t>答辩秘书：</a:t>
            </a:r>
            <a:r>
              <a:rPr lang="en-US" altLang="zh-CN" sz="2000" b="1" dirty="0" smtClean="0">
                <a:latin typeface="微软雅黑" panose="020B0503020204020204" pitchFamily="34" charset="-122"/>
                <a:ea typeface="微软雅黑" panose="020B0503020204020204" pitchFamily="34" charset="-122"/>
                <a:cs typeface="+mn-ea"/>
                <a:sym typeface="+mn-lt"/>
              </a:rPr>
              <a:t>3</a:t>
            </a:r>
            <a:r>
              <a:rPr lang="zh-CN" altLang="en-US" sz="2000" b="1" dirty="0" smtClean="0">
                <a:latin typeface="微软雅黑" panose="020B0503020204020204" pitchFamily="34" charset="-122"/>
                <a:ea typeface="微软雅黑" panose="020B0503020204020204" pitchFamily="34" charset="-122"/>
                <a:cs typeface="+mn-ea"/>
                <a:sym typeface="+mn-lt"/>
              </a:rPr>
              <a:t>、为本答辩小组添加拟答辩学生</a:t>
            </a:r>
            <a:r>
              <a:rPr lang="zh-CN" altLang="en-US" sz="1600" b="1" dirty="0">
                <a:latin typeface="微软雅黑" panose="020B0503020204020204" pitchFamily="34" charset="-122"/>
                <a:ea typeface="微软雅黑" panose="020B0503020204020204" pitchFamily="34" charset="-122"/>
                <a:cs typeface="+mn-ea"/>
                <a:sym typeface="+mn-lt"/>
              </a:rPr>
              <a:t>（中期考核</a:t>
            </a:r>
            <a:r>
              <a:rPr lang="en-US" altLang="zh-CN" sz="1600" b="1" dirty="0">
                <a:latin typeface="微软雅黑" panose="020B0503020204020204" pitchFamily="34" charset="-122"/>
                <a:ea typeface="微软雅黑" panose="020B0503020204020204" pitchFamily="34" charset="-122"/>
                <a:cs typeface="+mn-ea"/>
                <a:sym typeface="+mn-lt"/>
              </a:rPr>
              <a:t>+</a:t>
            </a:r>
            <a:r>
              <a:rPr lang="zh-CN" altLang="en-US" sz="1600" b="1" dirty="0">
                <a:latin typeface="微软雅黑" panose="020B0503020204020204" pitchFamily="34" charset="-122"/>
                <a:ea typeface="微软雅黑" panose="020B0503020204020204" pitchFamily="34" charset="-122"/>
                <a:cs typeface="+mn-ea"/>
                <a:sym typeface="+mn-lt"/>
              </a:rPr>
              <a:t>开题报告</a:t>
            </a:r>
            <a:r>
              <a:rPr lang="zh-CN" altLang="en-US" sz="1600" b="1" dirty="0" smtClean="0">
                <a:latin typeface="微软雅黑" panose="020B0503020204020204" pitchFamily="34" charset="-122"/>
                <a:ea typeface="微软雅黑" panose="020B0503020204020204" pitchFamily="34" charset="-122"/>
                <a:cs typeface="+mn-ea"/>
                <a:sym typeface="+mn-lt"/>
              </a:rPr>
              <a:t>）</a:t>
            </a:r>
            <a:endParaRPr lang="zh-CN" altLang="en-US" sz="1200" b="1" dirty="0">
              <a:latin typeface="微软雅黑" panose="020B0503020204020204" pitchFamily="34" charset="-122"/>
              <a:ea typeface="微软雅黑" panose="020B0503020204020204" pitchFamily="34" charset="-122"/>
              <a:cs typeface="+mn-ea"/>
              <a:sym typeface="+mn-lt"/>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0" y="1701000"/>
            <a:ext cx="12192000" cy="3456000"/>
          </a:xfrm>
          <a:prstGeom prst="rect">
            <a:avLst/>
          </a:prstGeom>
        </p:spPr>
      </p:pic>
      <p:sp>
        <p:nvSpPr>
          <p:cNvPr id="3" name="TextBox 4"/>
          <p:cNvSpPr txBox="1"/>
          <p:nvPr/>
        </p:nvSpPr>
        <p:spPr>
          <a:xfrm>
            <a:off x="303124" y="591828"/>
            <a:ext cx="9403584" cy="398423"/>
          </a:xfrm>
          <a:prstGeom prst="rect">
            <a:avLst/>
          </a:prstGeom>
          <a:noFill/>
          <a:ln>
            <a:noFill/>
          </a:ln>
        </p:spPr>
        <p:txBody>
          <a:bodyPr wrap="square" lIns="89770" tIns="44885" rIns="89770" bIns="44885" rtlCol="0">
            <a:spAutoFit/>
          </a:bodyPr>
          <a:lstStyle/>
          <a:p>
            <a:r>
              <a:rPr lang="zh-CN" altLang="en-US" sz="2000" b="1" dirty="0" smtClean="0">
                <a:latin typeface="微软雅黑" panose="020B0503020204020204" pitchFamily="34" charset="-122"/>
                <a:ea typeface="微软雅黑" panose="020B0503020204020204" pitchFamily="34" charset="-122"/>
                <a:cs typeface="+mn-ea"/>
                <a:sym typeface="+mn-lt"/>
              </a:rPr>
              <a:t>答辩秘书：</a:t>
            </a:r>
            <a:r>
              <a:rPr lang="en-US" altLang="zh-CN" sz="2000" b="1" dirty="0" smtClean="0">
                <a:latin typeface="微软雅黑" panose="020B0503020204020204" pitchFamily="34" charset="-122"/>
                <a:ea typeface="微软雅黑" panose="020B0503020204020204" pitchFamily="34" charset="-122"/>
                <a:cs typeface="+mn-ea"/>
                <a:sym typeface="+mn-lt"/>
              </a:rPr>
              <a:t>4</a:t>
            </a:r>
            <a:r>
              <a:rPr lang="zh-CN" altLang="en-US" sz="2000" b="1" dirty="0" smtClean="0">
                <a:latin typeface="微软雅黑" panose="020B0503020204020204" pitchFamily="34" charset="-122"/>
                <a:ea typeface="微软雅黑" panose="020B0503020204020204" pitchFamily="34" charset="-122"/>
                <a:cs typeface="+mn-ea"/>
                <a:sym typeface="+mn-lt"/>
              </a:rPr>
              <a:t>、为答辩学生填写答辩意见和考核结果（中期考核</a:t>
            </a:r>
            <a:r>
              <a:rPr lang="en-US" altLang="zh-CN" sz="2000" b="1" dirty="0" smtClean="0">
                <a:latin typeface="微软雅黑" panose="020B0503020204020204" pitchFamily="34" charset="-122"/>
                <a:ea typeface="微软雅黑" panose="020B0503020204020204" pitchFamily="34" charset="-122"/>
                <a:cs typeface="+mn-ea"/>
                <a:sym typeface="+mn-lt"/>
              </a:rPr>
              <a:t>+</a:t>
            </a:r>
            <a:r>
              <a:rPr lang="zh-CN" altLang="en-US" sz="2000" b="1" dirty="0" smtClean="0">
                <a:latin typeface="微软雅黑" panose="020B0503020204020204" pitchFamily="34" charset="-122"/>
                <a:ea typeface="微软雅黑" panose="020B0503020204020204" pitchFamily="34" charset="-122"/>
                <a:cs typeface="+mn-ea"/>
                <a:sym typeface="+mn-lt"/>
              </a:rPr>
              <a:t>开题报告）</a:t>
            </a:r>
            <a:endParaRPr lang="zh-CN" altLang="en-US" sz="1600" b="1" dirty="0">
              <a:latin typeface="微软雅黑" panose="020B0503020204020204" pitchFamily="34" charset="-122"/>
              <a:ea typeface="微软雅黑" panose="020B0503020204020204" pitchFamily="34" charset="-122"/>
              <a:cs typeface="+mn-ea"/>
              <a:sym typeface="+mn-l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3227492" y="3213904"/>
            <a:ext cx="5737016" cy="785464"/>
          </a:xfrm>
          <a:prstGeom prst="roundRect">
            <a:avLst/>
          </a:prstGeom>
          <a:gradFill>
            <a:gsLst>
              <a:gs pos="100000">
                <a:srgbClr val="0078D2"/>
              </a:gs>
              <a:gs pos="0">
                <a:srgbClr val="00B0F0"/>
              </a:gs>
            </a:gsLst>
            <a:lin ang="5400000" scaled="1"/>
          </a:gradFill>
          <a:ln w="22225">
            <a:solidFill>
              <a:schemeClr val="bg1">
                <a:alpha val="85000"/>
              </a:schemeClr>
            </a:solidFill>
          </a:ln>
          <a:effectLst>
            <a:outerShdw blurRad="215900" dist="165100" dir="7800000" sx="98000" sy="98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9770" tIns="44885" rIns="89770" bIns="44885" rtlCol="0" anchor="ctr"/>
          <a:lstStyle/>
          <a:p>
            <a:pPr algn="ctr"/>
            <a:endParaRPr lang="zh-CN" altLang="en-US" sz="1210">
              <a:cs typeface="+mn-ea"/>
              <a:sym typeface="+mn-lt"/>
            </a:endParaRPr>
          </a:p>
        </p:txBody>
      </p:sp>
      <p:sp>
        <p:nvSpPr>
          <p:cNvPr id="6" name="TextBox 4"/>
          <p:cNvSpPr txBox="1"/>
          <p:nvPr/>
        </p:nvSpPr>
        <p:spPr>
          <a:xfrm>
            <a:off x="4162008" y="3345308"/>
            <a:ext cx="3867984" cy="583089"/>
          </a:xfrm>
          <a:prstGeom prst="rect">
            <a:avLst/>
          </a:prstGeom>
          <a:noFill/>
        </p:spPr>
        <p:txBody>
          <a:bodyPr wrap="square" lIns="89770" tIns="44885" rIns="89770" bIns="44885" rtlCol="0">
            <a:spAutoFit/>
          </a:bodyPr>
          <a:lstStyle/>
          <a:p>
            <a:r>
              <a:rPr lang="zh-CN" altLang="en-US" sz="3200" b="1" dirty="0" smtClean="0">
                <a:solidFill>
                  <a:schemeClr val="bg1"/>
                </a:solidFill>
                <a:cs typeface="+mn-ea"/>
                <a:sym typeface="+mn-lt"/>
              </a:rPr>
              <a:t>角色四：研究生</a:t>
            </a:r>
            <a:endParaRPr lang="zh-CN" altLang="en-US" sz="3200" b="1" dirty="0">
              <a:solidFill>
                <a:schemeClr val="bg1"/>
              </a:solidFill>
              <a:cs typeface="+mn-ea"/>
              <a:sym typeface="+mn-lt"/>
            </a:endParaRPr>
          </a:p>
        </p:txBody>
      </p:sp>
      <p:sp>
        <p:nvSpPr>
          <p:cNvPr id="7" name="Freeform 6"/>
          <p:cNvSpPr>
            <a:spLocks noEditPoints="1"/>
          </p:cNvSpPr>
          <p:nvPr/>
        </p:nvSpPr>
        <p:spPr bwMode="auto">
          <a:xfrm>
            <a:off x="8172687" y="3307072"/>
            <a:ext cx="579917" cy="599127"/>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5875" cap="rnd">
            <a:solidFill>
              <a:schemeClr val="bg1"/>
            </a:solidFill>
            <a:prstDash val="solid"/>
            <a:round/>
          </a:ln>
        </p:spPr>
        <p:txBody>
          <a:bodyPr vert="horz" wrap="square" lIns="89770" tIns="44885" rIns="89770" bIns="44885" numCol="1" anchor="t" anchorCtr="0" compatLnSpc="1"/>
          <a:lstStyle/>
          <a:p>
            <a:endParaRPr lang="zh-CN" altLang="en-US" sz="1830">
              <a:cs typeface="+mn-ea"/>
              <a:sym typeface="+mn-lt"/>
            </a:endParaRPr>
          </a:p>
        </p:txBody>
      </p:sp>
      <p:sp>
        <p:nvSpPr>
          <p:cNvPr id="8" name="Freeform 6"/>
          <p:cNvSpPr/>
          <p:nvPr/>
        </p:nvSpPr>
        <p:spPr bwMode="auto">
          <a:xfrm>
            <a:off x="3473255" y="3403404"/>
            <a:ext cx="482730" cy="438633"/>
          </a:xfrm>
          <a:custGeom>
            <a:avLst/>
            <a:gdLst>
              <a:gd name="T0" fmla="*/ 353 w 358"/>
              <a:gd name="T1" fmla="*/ 143 h 316"/>
              <a:gd name="T2" fmla="*/ 279 w 358"/>
              <a:gd name="T3" fmla="*/ 14 h 316"/>
              <a:gd name="T4" fmla="*/ 253 w 358"/>
              <a:gd name="T5" fmla="*/ 0 h 316"/>
              <a:gd name="T6" fmla="*/ 105 w 358"/>
              <a:gd name="T7" fmla="*/ 0 h 316"/>
              <a:gd name="T8" fmla="*/ 79 w 358"/>
              <a:gd name="T9" fmla="*/ 14 h 316"/>
              <a:gd name="T10" fmla="*/ 5 w 358"/>
              <a:gd name="T11" fmla="*/ 143 h 316"/>
              <a:gd name="T12" fmla="*/ 5 w 358"/>
              <a:gd name="T13" fmla="*/ 172 h 316"/>
              <a:gd name="T14" fmla="*/ 79 w 358"/>
              <a:gd name="T15" fmla="*/ 301 h 316"/>
              <a:gd name="T16" fmla="*/ 105 w 358"/>
              <a:gd name="T17" fmla="*/ 316 h 316"/>
              <a:gd name="T18" fmla="*/ 253 w 358"/>
              <a:gd name="T19" fmla="*/ 316 h 316"/>
              <a:gd name="T20" fmla="*/ 279 w 358"/>
              <a:gd name="T21" fmla="*/ 301 h 316"/>
              <a:gd name="T22" fmla="*/ 353 w 358"/>
              <a:gd name="T23" fmla="*/ 172 h 316"/>
              <a:gd name="T24" fmla="*/ 353 w 358"/>
              <a:gd name="T25" fmla="*/ 143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8" h="316">
                <a:moveTo>
                  <a:pt x="353" y="143"/>
                </a:moveTo>
                <a:cubicBezTo>
                  <a:pt x="279" y="14"/>
                  <a:pt x="279" y="14"/>
                  <a:pt x="279" y="14"/>
                </a:cubicBezTo>
                <a:cubicBezTo>
                  <a:pt x="274" y="6"/>
                  <a:pt x="263" y="0"/>
                  <a:pt x="253" y="0"/>
                </a:cubicBezTo>
                <a:cubicBezTo>
                  <a:pt x="105" y="0"/>
                  <a:pt x="105" y="0"/>
                  <a:pt x="105" y="0"/>
                </a:cubicBezTo>
                <a:cubicBezTo>
                  <a:pt x="95" y="0"/>
                  <a:pt x="84" y="6"/>
                  <a:pt x="79" y="14"/>
                </a:cubicBezTo>
                <a:cubicBezTo>
                  <a:pt x="5" y="143"/>
                  <a:pt x="5" y="143"/>
                  <a:pt x="5" y="143"/>
                </a:cubicBezTo>
                <a:cubicBezTo>
                  <a:pt x="0" y="151"/>
                  <a:pt x="0" y="164"/>
                  <a:pt x="5" y="172"/>
                </a:cubicBezTo>
                <a:cubicBezTo>
                  <a:pt x="79" y="301"/>
                  <a:pt x="79" y="301"/>
                  <a:pt x="79" y="301"/>
                </a:cubicBezTo>
                <a:cubicBezTo>
                  <a:pt x="84" y="309"/>
                  <a:pt x="95" y="316"/>
                  <a:pt x="105" y="316"/>
                </a:cubicBezTo>
                <a:cubicBezTo>
                  <a:pt x="253" y="316"/>
                  <a:pt x="253" y="316"/>
                  <a:pt x="253" y="316"/>
                </a:cubicBezTo>
                <a:cubicBezTo>
                  <a:pt x="263" y="316"/>
                  <a:pt x="274" y="309"/>
                  <a:pt x="279" y="301"/>
                </a:cubicBezTo>
                <a:cubicBezTo>
                  <a:pt x="353" y="172"/>
                  <a:pt x="353" y="172"/>
                  <a:pt x="353" y="172"/>
                </a:cubicBezTo>
                <a:cubicBezTo>
                  <a:pt x="358" y="164"/>
                  <a:pt x="358" y="151"/>
                  <a:pt x="353" y="143"/>
                </a:cubicBezTo>
                <a:close/>
              </a:path>
            </a:pathLst>
          </a:cu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3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900" advTm="0">
        <p14:warp dir="in"/>
      </p:transition>
    </mc:Choice>
    <mc:Fallback>
      <p:transition spd="slow" advTm="0">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4"/>
          <p:cNvSpPr txBox="1"/>
          <p:nvPr/>
        </p:nvSpPr>
        <p:spPr>
          <a:xfrm>
            <a:off x="0" y="700391"/>
            <a:ext cx="7876233" cy="398423"/>
          </a:xfrm>
          <a:prstGeom prst="rect">
            <a:avLst/>
          </a:prstGeom>
          <a:noFill/>
          <a:ln>
            <a:noFill/>
          </a:ln>
        </p:spPr>
        <p:txBody>
          <a:bodyPr wrap="square" lIns="89770" tIns="44885" rIns="89770" bIns="44885" rtlCol="0">
            <a:spAutoFit/>
          </a:bodyPr>
          <a:lstStyle/>
          <a:p>
            <a:r>
              <a:rPr lang="zh-CN" altLang="en-US" sz="2000" b="1" dirty="0" smtClean="0">
                <a:latin typeface="微软雅黑" panose="020B0503020204020204" pitchFamily="34" charset="-122"/>
                <a:ea typeface="微软雅黑" panose="020B0503020204020204" pitchFamily="34" charset="-122"/>
                <a:cs typeface="+mn-ea"/>
                <a:sym typeface="+mn-lt"/>
              </a:rPr>
              <a:t>研究生：</a:t>
            </a:r>
            <a:r>
              <a:rPr lang="en-US" altLang="zh-CN" sz="2000" b="1" dirty="0" smtClean="0">
                <a:latin typeface="微软雅黑" panose="020B0503020204020204" pitchFamily="34" charset="-122"/>
                <a:ea typeface="微软雅黑" panose="020B0503020204020204" pitchFamily="34" charset="-122"/>
                <a:cs typeface="+mn-ea"/>
                <a:sym typeface="+mn-lt"/>
              </a:rPr>
              <a:t>1</a:t>
            </a:r>
            <a:r>
              <a:rPr lang="zh-CN" altLang="en-US" sz="2000" b="1" dirty="0" smtClean="0">
                <a:latin typeface="微软雅黑" panose="020B0503020204020204" pitchFamily="34" charset="-122"/>
                <a:ea typeface="微软雅黑" panose="020B0503020204020204" pitchFamily="34" charset="-122"/>
                <a:cs typeface="+mn-ea"/>
                <a:sym typeface="+mn-lt"/>
              </a:rPr>
              <a:t>、填写个人总结，核对个人学分和成绩</a:t>
            </a:r>
            <a:endParaRPr lang="zh-CN" altLang="en-US" sz="1600" b="1" dirty="0">
              <a:latin typeface="微软雅黑" panose="020B0503020204020204" pitchFamily="34" charset="-122"/>
              <a:ea typeface="微软雅黑" panose="020B0503020204020204" pitchFamily="34" charset="-122"/>
              <a:cs typeface="+mn-ea"/>
              <a:sym typeface="+mn-lt"/>
            </a:endParaRPr>
          </a:p>
        </p:txBody>
      </p:sp>
      <p:pic>
        <p:nvPicPr>
          <p:cNvPr id="3" name="图片 2"/>
          <p:cNvPicPr>
            <a:picLocks noChangeAspect="1"/>
          </p:cNvPicPr>
          <p:nvPr/>
        </p:nvPicPr>
        <p:blipFill>
          <a:blip r:embed="rId1"/>
          <a:stretch>
            <a:fillRect/>
          </a:stretch>
        </p:blipFill>
        <p:spPr>
          <a:xfrm>
            <a:off x="0" y="2022392"/>
            <a:ext cx="12192000" cy="4408565"/>
          </a:xfrm>
          <a:prstGeom prst="rect">
            <a:avLst/>
          </a:prstGeom>
        </p:spPr>
      </p:pic>
      <p:sp>
        <p:nvSpPr>
          <p:cNvPr id="4" name="TextBox 4"/>
          <p:cNvSpPr txBox="1"/>
          <p:nvPr/>
        </p:nvSpPr>
        <p:spPr>
          <a:xfrm>
            <a:off x="7380052" y="3022066"/>
            <a:ext cx="2512977" cy="336868"/>
          </a:xfrm>
          <a:prstGeom prst="rect">
            <a:avLst/>
          </a:prstGeom>
          <a:noFill/>
          <a:ln>
            <a:noFill/>
          </a:ln>
        </p:spPr>
        <p:txBody>
          <a:bodyPr wrap="square" lIns="89770" tIns="44885" rIns="89770" bIns="44885" rtlCol="0">
            <a:spAutoFit/>
          </a:bodyPr>
          <a:lstStyle/>
          <a:p>
            <a:r>
              <a:rPr lang="zh-CN" altLang="en-US" sz="1600" b="1" dirty="0" smtClean="0">
                <a:solidFill>
                  <a:srgbClr val="FF0000"/>
                </a:solidFill>
                <a:latin typeface="微软雅黑" panose="020B0503020204020204" pitchFamily="34" charset="-122"/>
                <a:ea typeface="微软雅黑" panose="020B0503020204020204" pitchFamily="34" charset="-122"/>
                <a:cs typeface="+mn-ea"/>
                <a:sym typeface="+mn-lt"/>
              </a:rPr>
              <a:t>查看中期考核状态及进度</a:t>
            </a:r>
            <a:endParaRPr lang="zh-CN" altLang="en-US" sz="1600" b="1" dirty="0">
              <a:solidFill>
                <a:srgbClr val="FF0000"/>
              </a:solidFill>
              <a:latin typeface="微软雅黑" panose="020B0503020204020204" pitchFamily="34" charset="-122"/>
              <a:ea typeface="微软雅黑" panose="020B0503020204020204" pitchFamily="34" charset="-122"/>
              <a:cs typeface="+mn-ea"/>
              <a:sym typeface="+mn-lt"/>
            </a:endParaRPr>
          </a:p>
        </p:txBody>
      </p:sp>
      <p:sp>
        <p:nvSpPr>
          <p:cNvPr id="5" name="矩形 4"/>
          <p:cNvSpPr/>
          <p:nvPr/>
        </p:nvSpPr>
        <p:spPr>
          <a:xfrm>
            <a:off x="1848255" y="2470832"/>
            <a:ext cx="9640111" cy="447473"/>
          </a:xfrm>
          <a:prstGeom prst="rect">
            <a:avLst/>
          </a:prstGeom>
          <a:noFill/>
          <a:ln w="28575">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下箭头 6"/>
          <p:cNvSpPr/>
          <p:nvPr/>
        </p:nvSpPr>
        <p:spPr>
          <a:xfrm rot="10800000">
            <a:off x="7068768" y="2772211"/>
            <a:ext cx="311285" cy="398833"/>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18"/>
          <p:cNvSpPr txBox="1">
            <a:spLocks noChangeArrowheads="1"/>
          </p:cNvSpPr>
          <p:nvPr/>
        </p:nvSpPr>
        <p:spPr bwMode="auto">
          <a:xfrm>
            <a:off x="5972783" y="78512"/>
            <a:ext cx="6219217"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rgbClr val="A50021"/>
                </a:solidFill>
                <a:latin typeface="Arial" panose="020B0604020202020204" pitchFamily="34" charset="0"/>
                <a:ea typeface="宋体" panose="02010600030101010101" pitchFamily="2" charset="-122"/>
              </a:defRPr>
            </a:lvl1pPr>
            <a:lvl2pPr marL="742950" indent="-285750" eaLnBrk="0" hangingPunct="0">
              <a:defRPr sz="1600">
                <a:solidFill>
                  <a:srgbClr val="A50021"/>
                </a:solidFill>
                <a:latin typeface="Arial" panose="020B0604020202020204" pitchFamily="34" charset="0"/>
                <a:ea typeface="宋体" panose="02010600030101010101" pitchFamily="2" charset="-122"/>
              </a:defRPr>
            </a:lvl2pPr>
            <a:lvl3pPr marL="1143000" indent="-228600" eaLnBrk="0" hangingPunct="0">
              <a:defRPr sz="1600">
                <a:solidFill>
                  <a:srgbClr val="A50021"/>
                </a:solidFill>
                <a:latin typeface="Arial" panose="020B0604020202020204" pitchFamily="34" charset="0"/>
                <a:ea typeface="宋体" panose="02010600030101010101" pitchFamily="2" charset="-122"/>
              </a:defRPr>
            </a:lvl3pPr>
            <a:lvl4pPr marL="1600200" indent="-228600" eaLnBrk="0" hangingPunct="0">
              <a:defRPr sz="1600">
                <a:solidFill>
                  <a:srgbClr val="A50021"/>
                </a:solidFill>
                <a:latin typeface="Arial" panose="020B0604020202020204" pitchFamily="34" charset="0"/>
                <a:ea typeface="宋体" panose="02010600030101010101" pitchFamily="2" charset="-122"/>
              </a:defRPr>
            </a:lvl4pPr>
            <a:lvl5pPr marL="2057400" indent="-228600" eaLnBrk="0" hangingPunct="0">
              <a:defRPr sz="1600">
                <a:solidFill>
                  <a:srgbClr val="A5002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600">
                <a:solidFill>
                  <a:srgbClr val="A5002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600">
                <a:solidFill>
                  <a:srgbClr val="A5002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600">
                <a:solidFill>
                  <a:srgbClr val="A5002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600">
                <a:solidFill>
                  <a:srgbClr val="A50021"/>
                </a:solidFill>
                <a:latin typeface="Arial" panose="020B0604020202020204" pitchFamily="34" charset="0"/>
                <a:ea typeface="宋体" panose="02010600030101010101" pitchFamily="2" charset="-122"/>
              </a:defRPr>
            </a:lvl9pPr>
          </a:lstStyle>
          <a:p>
            <a:pPr algn="just" eaLnBrk="1" hangingPunct="1">
              <a:lnSpc>
                <a:spcPct val="120000"/>
              </a:lnSpc>
            </a:pPr>
            <a:r>
              <a:rPr lang="zh-CN" altLang="en-US" b="1" dirty="0" smtClean="0">
                <a:solidFill>
                  <a:srgbClr val="FF0000"/>
                </a:solidFill>
                <a:latin typeface="黑体" panose="02010609060101010101" pitchFamily="49" charset="-122"/>
                <a:ea typeface="黑体" panose="02010609060101010101" pitchFamily="49" charset="-122"/>
              </a:rPr>
              <a:t>学分及成绩达标要求</a:t>
            </a:r>
            <a:r>
              <a:rPr lang="zh-CN" altLang="en-US" b="1" dirty="0" smtClean="0">
                <a:solidFill>
                  <a:srgbClr val="FF0000"/>
                </a:solidFill>
                <a:latin typeface="黑体" panose="02010609060101010101" pitchFamily="49" charset="-122"/>
                <a:ea typeface="黑体" panose="02010609060101010101" pitchFamily="49" charset="-122"/>
              </a:rPr>
              <a:t>：</a:t>
            </a:r>
            <a:endParaRPr lang="en-US" altLang="zh-CN" b="1" dirty="0">
              <a:solidFill>
                <a:srgbClr val="FF0000"/>
              </a:solidFill>
              <a:latin typeface="黑体" panose="02010609060101010101" pitchFamily="49" charset="-122"/>
              <a:ea typeface="黑体" panose="02010609060101010101" pitchFamily="49" charset="-122"/>
            </a:endParaRPr>
          </a:p>
          <a:p>
            <a:pPr algn="just" eaLnBrk="1" hangingPunct="1">
              <a:lnSpc>
                <a:spcPct val="120000"/>
              </a:lnSpc>
              <a:buClr>
                <a:srgbClr val="FF0000"/>
              </a:buClr>
              <a:buFont typeface="Wingdings" panose="05000000000000000000" pitchFamily="2" charset="2"/>
              <a:buChar char="u"/>
            </a:pPr>
            <a:r>
              <a:rPr lang="zh-CN" altLang="en-US" dirty="0">
                <a:solidFill>
                  <a:srgbClr val="00B0F0"/>
                </a:solidFill>
                <a:latin typeface="微软雅黑" panose="020B0503020204020204" pitchFamily="34" charset="-122"/>
                <a:ea typeface="微软雅黑" panose="020B0503020204020204" pitchFamily="34" charset="-122"/>
                <a:cs typeface="+mn-ea"/>
                <a:sym typeface="+mn-lt"/>
              </a:rPr>
              <a:t>学位</a:t>
            </a:r>
            <a:r>
              <a:rPr lang="zh-CN" altLang="en-US" dirty="0" smtClean="0">
                <a:solidFill>
                  <a:srgbClr val="00B0F0"/>
                </a:solidFill>
                <a:latin typeface="微软雅黑" panose="020B0503020204020204" pitchFamily="34" charset="-122"/>
                <a:ea typeface="微软雅黑" panose="020B0503020204020204" pitchFamily="34" charset="-122"/>
                <a:cs typeface="+mn-ea"/>
                <a:sym typeface="+mn-lt"/>
              </a:rPr>
              <a:t>必修课学分全部</a:t>
            </a:r>
            <a:r>
              <a:rPr lang="zh-CN" altLang="en-US" dirty="0">
                <a:solidFill>
                  <a:srgbClr val="00B0F0"/>
                </a:solidFill>
                <a:latin typeface="微软雅黑" panose="020B0503020204020204" pitchFamily="34" charset="-122"/>
                <a:ea typeface="微软雅黑" panose="020B0503020204020204" pitchFamily="34" charset="-122"/>
                <a:cs typeface="+mn-ea"/>
                <a:sym typeface="+mn-lt"/>
              </a:rPr>
              <a:t>修读</a:t>
            </a:r>
            <a:r>
              <a:rPr lang="zh-CN" altLang="en-US" dirty="0" smtClean="0">
                <a:solidFill>
                  <a:srgbClr val="00B0F0"/>
                </a:solidFill>
                <a:latin typeface="微软雅黑" panose="020B0503020204020204" pitchFamily="34" charset="-122"/>
                <a:ea typeface="微软雅黑" panose="020B0503020204020204" pitchFamily="34" charset="-122"/>
                <a:cs typeface="+mn-ea"/>
                <a:sym typeface="+mn-lt"/>
              </a:rPr>
              <a:t>完毕</a:t>
            </a:r>
            <a:endParaRPr lang="en-US" altLang="zh-CN" dirty="0" smtClean="0">
              <a:solidFill>
                <a:srgbClr val="00B0F0"/>
              </a:solidFill>
              <a:latin typeface="微软雅黑" panose="020B0503020204020204" pitchFamily="34" charset="-122"/>
              <a:ea typeface="微软雅黑" panose="020B0503020204020204" pitchFamily="34" charset="-122"/>
              <a:cs typeface="+mn-ea"/>
              <a:sym typeface="+mn-lt"/>
            </a:endParaRPr>
          </a:p>
          <a:p>
            <a:pPr algn="just" eaLnBrk="1" hangingPunct="1">
              <a:lnSpc>
                <a:spcPct val="120000"/>
              </a:lnSpc>
              <a:buClr>
                <a:srgbClr val="FF0000"/>
              </a:buClr>
              <a:buFont typeface="Wingdings" panose="05000000000000000000" pitchFamily="2" charset="2"/>
              <a:buChar char="u"/>
            </a:pPr>
            <a:r>
              <a:rPr lang="zh-CN" altLang="en-US" dirty="0" smtClean="0">
                <a:solidFill>
                  <a:srgbClr val="00B0F0"/>
                </a:solidFill>
                <a:latin typeface="微软雅黑" panose="020B0503020204020204" pitchFamily="34" charset="-122"/>
                <a:ea typeface="微软雅黑" panose="020B0503020204020204" pitchFamily="34" charset="-122"/>
                <a:cs typeface="+mn-ea"/>
                <a:sym typeface="+mn-lt"/>
              </a:rPr>
              <a:t>学位</a:t>
            </a:r>
            <a:r>
              <a:rPr lang="zh-CN" altLang="en-US" dirty="0">
                <a:solidFill>
                  <a:srgbClr val="00B0F0"/>
                </a:solidFill>
                <a:latin typeface="微软雅黑" panose="020B0503020204020204" pitchFamily="34" charset="-122"/>
                <a:ea typeface="微软雅黑" panose="020B0503020204020204" pitchFamily="34" charset="-122"/>
                <a:cs typeface="+mn-ea"/>
                <a:sym typeface="+mn-lt"/>
              </a:rPr>
              <a:t>课平均分≥</a:t>
            </a:r>
            <a:r>
              <a:rPr lang="en-US" altLang="zh-CN" dirty="0">
                <a:solidFill>
                  <a:srgbClr val="00B0F0"/>
                </a:solidFill>
                <a:latin typeface="微软雅黑" panose="020B0503020204020204" pitchFamily="34" charset="-122"/>
                <a:ea typeface="微软雅黑" panose="020B0503020204020204" pitchFamily="34" charset="-122"/>
                <a:cs typeface="+mn-ea"/>
                <a:sym typeface="+mn-lt"/>
              </a:rPr>
              <a:t>75</a:t>
            </a:r>
            <a:r>
              <a:rPr lang="zh-CN" altLang="en-US" dirty="0" smtClean="0">
                <a:solidFill>
                  <a:srgbClr val="00B0F0"/>
                </a:solidFill>
                <a:latin typeface="微软雅黑" panose="020B0503020204020204" pitchFamily="34" charset="-122"/>
                <a:ea typeface="微软雅黑" panose="020B0503020204020204" pitchFamily="34" charset="-122"/>
                <a:cs typeface="+mn-ea"/>
                <a:sym typeface="+mn-lt"/>
              </a:rPr>
              <a:t>，重修次数：</a:t>
            </a:r>
            <a:r>
              <a:rPr lang="zh-CN" altLang="en-US" dirty="0" smtClean="0">
                <a:solidFill>
                  <a:srgbClr val="00B0F0"/>
                </a:solidFill>
                <a:latin typeface="微软雅黑" panose="020B0503020204020204" pitchFamily="34" charset="-122"/>
                <a:ea typeface="微软雅黑" panose="020B0503020204020204" pitchFamily="34" charset="-122"/>
              </a:rPr>
              <a:t>硕士</a:t>
            </a:r>
            <a:r>
              <a:rPr lang="zh-CN" altLang="en-US" dirty="0" smtClean="0">
                <a:solidFill>
                  <a:srgbClr val="00B0F0"/>
                </a:solidFill>
                <a:latin typeface="微软雅黑" panose="020B0503020204020204" pitchFamily="34" charset="-122"/>
                <a:ea typeface="微软雅黑" panose="020B0503020204020204" pitchFamily="34" charset="-122"/>
                <a:cs typeface="+mn-ea"/>
                <a:sym typeface="+mn-lt"/>
              </a:rPr>
              <a:t>≤</a:t>
            </a:r>
            <a:r>
              <a:rPr lang="en-US" altLang="zh-CN" dirty="0">
                <a:solidFill>
                  <a:srgbClr val="00B0F0"/>
                </a:solidFill>
                <a:latin typeface="微软雅黑" panose="020B0503020204020204" pitchFamily="34" charset="-122"/>
                <a:ea typeface="微软雅黑" panose="020B0503020204020204" pitchFamily="34" charset="-122"/>
                <a:cs typeface="+mn-ea"/>
                <a:sym typeface="+mn-lt"/>
              </a:rPr>
              <a:t>2</a:t>
            </a:r>
            <a:r>
              <a:rPr lang="zh-CN" altLang="en-US" dirty="0">
                <a:solidFill>
                  <a:srgbClr val="00B0F0"/>
                </a:solidFill>
                <a:latin typeface="微软雅黑" panose="020B0503020204020204" pitchFamily="34" charset="-122"/>
                <a:ea typeface="微软雅黑" panose="020B0503020204020204" pitchFamily="34" charset="-122"/>
                <a:cs typeface="+mn-ea"/>
                <a:sym typeface="+mn-lt"/>
              </a:rPr>
              <a:t>次</a:t>
            </a:r>
            <a:r>
              <a:rPr lang="zh-CN" altLang="en-US" dirty="0">
                <a:solidFill>
                  <a:srgbClr val="00B0F0"/>
                </a:solidFill>
                <a:latin typeface="微软雅黑" panose="020B0503020204020204" pitchFamily="34" charset="-122"/>
                <a:ea typeface="微软雅黑" panose="020B0503020204020204" pitchFamily="34" charset="-122"/>
                <a:cs typeface="+mn-ea"/>
                <a:sym typeface="+mn-lt"/>
              </a:rPr>
              <a:t>，博士</a:t>
            </a:r>
            <a:r>
              <a:rPr lang="zh-CN" altLang="en-US" dirty="0" smtClean="0">
                <a:solidFill>
                  <a:srgbClr val="00B0F0"/>
                </a:solidFill>
                <a:latin typeface="微软雅黑" panose="020B0503020204020204" pitchFamily="34" charset="-122"/>
                <a:ea typeface="微软雅黑" panose="020B0503020204020204" pitchFamily="34" charset="-122"/>
                <a:cs typeface="+mn-ea"/>
                <a:sym typeface="+mn-lt"/>
              </a:rPr>
              <a:t>≤</a:t>
            </a:r>
            <a:r>
              <a:rPr lang="en-US" altLang="zh-CN" dirty="0" smtClean="0">
                <a:solidFill>
                  <a:srgbClr val="00B0F0"/>
                </a:solidFill>
                <a:latin typeface="微软雅黑" panose="020B0503020204020204" pitchFamily="34" charset="-122"/>
                <a:ea typeface="微软雅黑" panose="020B0503020204020204" pitchFamily="34" charset="-122"/>
                <a:cs typeface="+mn-ea"/>
                <a:sym typeface="+mn-lt"/>
              </a:rPr>
              <a:t>1</a:t>
            </a:r>
            <a:r>
              <a:rPr lang="zh-CN" altLang="en-US" dirty="0" smtClean="0">
                <a:solidFill>
                  <a:srgbClr val="00B0F0"/>
                </a:solidFill>
                <a:latin typeface="微软雅黑" panose="020B0503020204020204" pitchFamily="34" charset="-122"/>
                <a:ea typeface="微软雅黑" panose="020B0503020204020204" pitchFamily="34" charset="-122"/>
                <a:cs typeface="+mn-ea"/>
                <a:sym typeface="+mn-lt"/>
              </a:rPr>
              <a:t>次</a:t>
            </a:r>
            <a:endParaRPr lang="en-US" altLang="zh-CN" dirty="0" smtClean="0">
              <a:solidFill>
                <a:srgbClr val="00B0F0"/>
              </a:solidFill>
              <a:latin typeface="微软雅黑" panose="020B0503020204020204" pitchFamily="34" charset="-122"/>
              <a:ea typeface="微软雅黑" panose="020B0503020204020204" pitchFamily="34" charset="-122"/>
              <a:cs typeface="+mn-ea"/>
              <a:sym typeface="+mn-lt"/>
            </a:endParaRPr>
          </a:p>
          <a:p>
            <a:pPr algn="just" eaLnBrk="1" hangingPunct="1">
              <a:lnSpc>
                <a:spcPct val="120000"/>
              </a:lnSpc>
              <a:buClr>
                <a:srgbClr val="FF0000"/>
              </a:buClr>
            </a:pPr>
            <a:r>
              <a:rPr lang="zh-CN" altLang="en-US" b="1" dirty="0" smtClean="0">
                <a:solidFill>
                  <a:srgbClr val="FF0000"/>
                </a:solidFill>
                <a:latin typeface="微软雅黑" panose="020B0503020204020204" pitchFamily="34" charset="-122"/>
                <a:ea typeface="微软雅黑" panose="020B0503020204020204" pitchFamily="34" charset="-122"/>
              </a:rPr>
              <a:t>不合格：</a:t>
            </a:r>
            <a:r>
              <a:rPr lang="zh-CN" altLang="en-US" dirty="0" smtClean="0">
                <a:solidFill>
                  <a:srgbClr val="00B0F0"/>
                </a:solidFill>
                <a:latin typeface="微软雅黑" panose="020B0503020204020204" pitchFamily="34" charset="-122"/>
                <a:ea typeface="微软雅黑" panose="020B0503020204020204" pitchFamily="34" charset="-122"/>
              </a:rPr>
              <a:t>硕士</a:t>
            </a:r>
            <a:r>
              <a:rPr lang="zh-CN" altLang="en-US" dirty="0">
                <a:solidFill>
                  <a:srgbClr val="00B0F0"/>
                </a:solidFill>
                <a:latin typeface="微软雅黑" panose="020B0503020204020204" pitchFamily="34" charset="-122"/>
                <a:ea typeface="微软雅黑" panose="020B0503020204020204" pitchFamily="34" charset="-122"/>
              </a:rPr>
              <a:t>≥</a:t>
            </a:r>
            <a:r>
              <a:rPr lang="en-US" altLang="zh-CN" dirty="0" smtClean="0">
                <a:solidFill>
                  <a:srgbClr val="00B0F0"/>
                </a:solidFill>
                <a:latin typeface="微软雅黑" panose="020B0503020204020204" pitchFamily="34" charset="-122"/>
                <a:ea typeface="微软雅黑" panose="020B0503020204020204" pitchFamily="34" charset="-122"/>
              </a:rPr>
              <a:t>3</a:t>
            </a:r>
            <a:r>
              <a:rPr lang="zh-CN" altLang="en-US" dirty="0" smtClean="0">
                <a:solidFill>
                  <a:srgbClr val="00B0F0"/>
                </a:solidFill>
                <a:latin typeface="微软雅黑" panose="020B0503020204020204" pitchFamily="34" charset="-122"/>
                <a:ea typeface="微软雅黑" panose="020B0503020204020204" pitchFamily="34" charset="-122"/>
              </a:rPr>
              <a:t>门</a:t>
            </a:r>
            <a:r>
              <a:rPr lang="en-US" altLang="zh-CN" dirty="0" smtClean="0">
                <a:solidFill>
                  <a:srgbClr val="00B0F0"/>
                </a:solidFill>
                <a:latin typeface="微软雅黑" panose="020B0503020204020204" pitchFamily="34" charset="-122"/>
                <a:ea typeface="微软雅黑" panose="020B0503020204020204" pitchFamily="34" charset="-122"/>
              </a:rPr>
              <a:t>/</a:t>
            </a:r>
            <a:r>
              <a:rPr lang="zh-CN" altLang="en-US" dirty="0" smtClean="0">
                <a:solidFill>
                  <a:srgbClr val="00B0F0"/>
                </a:solidFill>
                <a:latin typeface="微软雅黑" panose="020B0503020204020204" pitchFamily="34" charset="-122"/>
                <a:ea typeface="微软雅黑" panose="020B0503020204020204" pitchFamily="34" charset="-122"/>
              </a:rPr>
              <a:t>次不</a:t>
            </a:r>
            <a:r>
              <a:rPr lang="zh-CN" altLang="en-US" dirty="0" smtClean="0">
                <a:solidFill>
                  <a:srgbClr val="00B0F0"/>
                </a:solidFill>
                <a:latin typeface="微软雅黑" panose="020B0503020204020204" pitchFamily="34" charset="-122"/>
                <a:ea typeface="微软雅黑" panose="020B0503020204020204" pitchFamily="34" charset="-122"/>
              </a:rPr>
              <a:t>及格，</a:t>
            </a:r>
            <a:r>
              <a:rPr lang="zh-CN" altLang="en-US" dirty="0">
                <a:solidFill>
                  <a:srgbClr val="00B0F0"/>
                </a:solidFill>
                <a:latin typeface="微软雅黑" panose="020B0503020204020204" pitchFamily="34" charset="-122"/>
                <a:ea typeface="微软雅黑" panose="020B0503020204020204" pitchFamily="34" charset="-122"/>
              </a:rPr>
              <a:t>博士≥</a:t>
            </a:r>
            <a:r>
              <a:rPr lang="en-US" altLang="zh-CN" dirty="0" smtClean="0">
                <a:solidFill>
                  <a:srgbClr val="00B0F0"/>
                </a:solidFill>
                <a:latin typeface="微软雅黑" panose="020B0503020204020204" pitchFamily="34" charset="-122"/>
                <a:ea typeface="微软雅黑" panose="020B0503020204020204" pitchFamily="34" charset="-122"/>
              </a:rPr>
              <a:t>2</a:t>
            </a:r>
            <a:r>
              <a:rPr lang="zh-CN" altLang="en-US" dirty="0" smtClean="0">
                <a:solidFill>
                  <a:srgbClr val="00B0F0"/>
                </a:solidFill>
                <a:latin typeface="微软雅黑" panose="020B0503020204020204" pitchFamily="34" charset="-122"/>
                <a:ea typeface="微软雅黑" panose="020B0503020204020204" pitchFamily="34" charset="-122"/>
              </a:rPr>
              <a:t>门</a:t>
            </a:r>
            <a:r>
              <a:rPr lang="en-US" altLang="zh-CN" dirty="0" smtClean="0">
                <a:solidFill>
                  <a:srgbClr val="00B0F0"/>
                </a:solidFill>
                <a:latin typeface="微软雅黑" panose="020B0503020204020204" pitchFamily="34" charset="-122"/>
                <a:ea typeface="微软雅黑" panose="020B0503020204020204" pitchFamily="34" charset="-122"/>
              </a:rPr>
              <a:t>/</a:t>
            </a:r>
            <a:r>
              <a:rPr lang="zh-CN" altLang="en-US" dirty="0" smtClean="0">
                <a:solidFill>
                  <a:srgbClr val="00B0F0"/>
                </a:solidFill>
                <a:latin typeface="微软雅黑" panose="020B0503020204020204" pitchFamily="34" charset="-122"/>
                <a:ea typeface="微软雅黑" panose="020B0503020204020204" pitchFamily="34" charset="-122"/>
              </a:rPr>
              <a:t>次不及格，</a:t>
            </a:r>
            <a:r>
              <a:rPr lang="zh-CN" altLang="en-US" dirty="0">
                <a:solidFill>
                  <a:srgbClr val="00B0F0"/>
                </a:solidFill>
                <a:latin typeface="微软雅黑" panose="020B0503020204020204" pitchFamily="34" charset="-122"/>
                <a:ea typeface="微软雅黑" panose="020B0503020204020204" pitchFamily="34" charset="-122"/>
                <a:cs typeface="+mn-ea"/>
                <a:sym typeface="+mn-lt"/>
              </a:rPr>
              <a:t>学位课</a:t>
            </a:r>
            <a:r>
              <a:rPr lang="zh-CN" altLang="en-US">
                <a:solidFill>
                  <a:srgbClr val="00B0F0"/>
                </a:solidFill>
                <a:latin typeface="微软雅黑" panose="020B0503020204020204" pitchFamily="34" charset="-122"/>
                <a:ea typeface="微软雅黑" panose="020B0503020204020204" pitchFamily="34" charset="-122"/>
                <a:cs typeface="+mn-ea"/>
                <a:sym typeface="+mn-lt"/>
              </a:rPr>
              <a:t>平均</a:t>
            </a:r>
            <a:r>
              <a:rPr lang="zh-CN" altLang="en-US" smtClean="0">
                <a:solidFill>
                  <a:srgbClr val="00B0F0"/>
                </a:solidFill>
                <a:latin typeface="微软雅黑" panose="020B0503020204020204" pitchFamily="34" charset="-122"/>
                <a:ea typeface="微软雅黑" panose="020B0503020204020204" pitchFamily="34" charset="-122"/>
                <a:cs typeface="+mn-ea"/>
                <a:sym typeface="+mn-lt"/>
              </a:rPr>
              <a:t>分</a:t>
            </a:r>
            <a:r>
              <a:rPr lang="en-US" altLang="zh-CN" smtClean="0">
                <a:solidFill>
                  <a:srgbClr val="00B0F0"/>
                </a:solidFill>
                <a:latin typeface="微软雅黑" panose="020B0503020204020204" pitchFamily="34" charset="-122"/>
                <a:ea typeface="微软雅黑" panose="020B0503020204020204" pitchFamily="34" charset="-122"/>
                <a:cs typeface="+mn-ea"/>
                <a:sym typeface="+mn-lt"/>
              </a:rPr>
              <a:t>75</a:t>
            </a:r>
            <a:r>
              <a:rPr lang="zh-CN" altLang="en-US" dirty="0" smtClean="0">
                <a:solidFill>
                  <a:srgbClr val="00B0F0"/>
                </a:solidFill>
                <a:latin typeface="微软雅黑" panose="020B0503020204020204" pitchFamily="34" charset="-122"/>
                <a:ea typeface="微软雅黑" panose="020B0503020204020204" pitchFamily="34" charset="-122"/>
                <a:cs typeface="+mn-ea"/>
                <a:sym typeface="+mn-lt"/>
              </a:rPr>
              <a:t>，同</a:t>
            </a:r>
            <a:r>
              <a:rPr lang="zh-CN" altLang="en-US" dirty="0">
                <a:solidFill>
                  <a:srgbClr val="00B0F0"/>
                </a:solidFill>
                <a:latin typeface="微软雅黑" panose="020B0503020204020204" pitchFamily="34" charset="-122"/>
                <a:ea typeface="微软雅黑" panose="020B0503020204020204" pitchFamily="34" charset="-122"/>
                <a:cs typeface="+mn-ea"/>
                <a:sym typeface="+mn-lt"/>
              </a:rPr>
              <a:t>一学期累计考试不及格课程≥ </a:t>
            </a:r>
            <a:r>
              <a:rPr lang="en-US" altLang="zh-CN" dirty="0">
                <a:solidFill>
                  <a:srgbClr val="00B0F0"/>
                </a:solidFill>
                <a:latin typeface="微软雅黑" panose="020B0503020204020204" pitchFamily="34" charset="-122"/>
                <a:ea typeface="微软雅黑" panose="020B0503020204020204" pitchFamily="34" charset="-122"/>
                <a:cs typeface="+mn-ea"/>
                <a:sym typeface="+mn-lt"/>
              </a:rPr>
              <a:t>3</a:t>
            </a:r>
            <a:r>
              <a:rPr lang="zh-CN" altLang="en-US" dirty="0">
                <a:solidFill>
                  <a:srgbClr val="00B0F0"/>
                </a:solidFill>
                <a:latin typeface="微软雅黑" panose="020B0503020204020204" pitchFamily="34" charset="-122"/>
                <a:ea typeface="微软雅黑" panose="020B0503020204020204" pitchFamily="34" charset="-122"/>
                <a:cs typeface="+mn-ea"/>
                <a:sym typeface="+mn-lt"/>
              </a:rPr>
              <a:t>门</a:t>
            </a:r>
            <a:r>
              <a:rPr lang="zh-CN" altLang="en-US" dirty="0" smtClean="0">
                <a:solidFill>
                  <a:schemeClr val="tx1"/>
                </a:solidFill>
                <a:latin typeface="微软雅黑" panose="020B0503020204020204" pitchFamily="34" charset="-122"/>
                <a:ea typeface="微软雅黑" panose="020B0503020204020204" pitchFamily="34" charset="-122"/>
              </a:rPr>
              <a:t>；</a:t>
            </a:r>
            <a:r>
              <a:rPr lang="zh-CN" altLang="en-US" dirty="0" smtClean="0">
                <a:solidFill>
                  <a:srgbClr val="00B0F0"/>
                </a:solidFill>
                <a:latin typeface="微软雅黑" panose="020B0503020204020204" pitchFamily="34" charset="-122"/>
                <a:ea typeface="微软雅黑" panose="020B0503020204020204" pitchFamily="34" charset="-122"/>
              </a:rPr>
              <a:t>需肄业劝退。</a:t>
            </a:r>
            <a:endParaRPr lang="en-US" altLang="zh-CN" dirty="0">
              <a:solidFill>
                <a:srgbClr val="00B0F0"/>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989762" y="3687318"/>
            <a:ext cx="10212475" cy="3190778"/>
          </a:xfrm>
          <a:prstGeom prst="rect">
            <a:avLst/>
          </a:prstGeom>
        </p:spPr>
      </p:pic>
      <p:pic>
        <p:nvPicPr>
          <p:cNvPr id="5" name="图片 4"/>
          <p:cNvPicPr>
            <a:picLocks noChangeAspect="1"/>
          </p:cNvPicPr>
          <p:nvPr/>
        </p:nvPicPr>
        <p:blipFill>
          <a:blip r:embed="rId2"/>
          <a:stretch>
            <a:fillRect/>
          </a:stretch>
        </p:blipFill>
        <p:spPr>
          <a:xfrm>
            <a:off x="989762" y="400171"/>
            <a:ext cx="10212474" cy="3207184"/>
          </a:xfrm>
          <a:prstGeom prst="rect">
            <a:avLst/>
          </a:prstGeom>
        </p:spPr>
      </p:pic>
      <p:sp>
        <p:nvSpPr>
          <p:cNvPr id="3" name="TextBox 4"/>
          <p:cNvSpPr txBox="1"/>
          <p:nvPr/>
        </p:nvSpPr>
        <p:spPr>
          <a:xfrm>
            <a:off x="-2" y="3247375"/>
            <a:ext cx="7876233" cy="398423"/>
          </a:xfrm>
          <a:prstGeom prst="rect">
            <a:avLst/>
          </a:prstGeom>
          <a:noFill/>
          <a:ln>
            <a:noFill/>
          </a:ln>
        </p:spPr>
        <p:txBody>
          <a:bodyPr wrap="square" lIns="89770" tIns="44885" rIns="89770" bIns="44885" rtlCol="0">
            <a:spAutoFit/>
          </a:bodyPr>
          <a:lstStyle/>
          <a:p>
            <a:r>
              <a:rPr lang="zh-CN" altLang="en-US" sz="2000" b="1" dirty="0" smtClean="0">
                <a:latin typeface="微软雅黑" panose="020B0503020204020204" pitchFamily="34" charset="-122"/>
                <a:ea typeface="微软雅黑" panose="020B0503020204020204" pitchFamily="34" charset="-122"/>
                <a:cs typeface="+mn-ea"/>
                <a:sym typeface="+mn-lt"/>
              </a:rPr>
              <a:t>研究生：</a:t>
            </a:r>
            <a:r>
              <a:rPr lang="en-US" altLang="zh-CN" sz="2000" b="1" dirty="0" smtClean="0">
                <a:latin typeface="微软雅黑" panose="020B0503020204020204" pitchFamily="34" charset="-122"/>
                <a:ea typeface="微软雅黑" panose="020B0503020204020204" pitchFamily="34" charset="-122"/>
                <a:cs typeface="+mn-ea"/>
                <a:sym typeface="+mn-lt"/>
              </a:rPr>
              <a:t>3</a:t>
            </a:r>
            <a:r>
              <a:rPr lang="zh-CN" altLang="en-US" sz="2000" b="1" dirty="0" smtClean="0">
                <a:latin typeface="微软雅黑" panose="020B0503020204020204" pitchFamily="34" charset="-122"/>
                <a:ea typeface="微软雅黑" panose="020B0503020204020204" pitchFamily="34" charset="-122"/>
                <a:cs typeface="+mn-ea"/>
                <a:sym typeface="+mn-lt"/>
              </a:rPr>
              <a:t>、中期考核和开题延期申请</a:t>
            </a:r>
            <a:endParaRPr lang="zh-CN" altLang="en-US" sz="1600" b="1" dirty="0">
              <a:latin typeface="微软雅黑" panose="020B0503020204020204" pitchFamily="34" charset="-122"/>
              <a:ea typeface="微软雅黑" panose="020B0503020204020204" pitchFamily="34" charset="-122"/>
              <a:cs typeface="+mn-ea"/>
              <a:sym typeface="+mn-lt"/>
            </a:endParaRPr>
          </a:p>
        </p:txBody>
      </p:sp>
      <p:sp>
        <p:nvSpPr>
          <p:cNvPr id="4" name="TextBox 4"/>
          <p:cNvSpPr txBox="1"/>
          <p:nvPr/>
        </p:nvSpPr>
        <p:spPr>
          <a:xfrm>
            <a:off x="-1" y="0"/>
            <a:ext cx="7876233" cy="398423"/>
          </a:xfrm>
          <a:prstGeom prst="rect">
            <a:avLst/>
          </a:prstGeom>
          <a:noFill/>
          <a:ln>
            <a:noFill/>
          </a:ln>
        </p:spPr>
        <p:txBody>
          <a:bodyPr wrap="square" lIns="89770" tIns="44885" rIns="89770" bIns="44885" rtlCol="0">
            <a:spAutoFit/>
          </a:bodyPr>
          <a:lstStyle/>
          <a:p>
            <a:r>
              <a:rPr lang="zh-CN" altLang="en-US" sz="2000" b="1" dirty="0" smtClean="0">
                <a:latin typeface="微软雅黑" panose="020B0503020204020204" pitchFamily="34" charset="-122"/>
                <a:ea typeface="微软雅黑" panose="020B0503020204020204" pitchFamily="34" charset="-122"/>
                <a:cs typeface="+mn-ea"/>
                <a:sym typeface="+mn-lt"/>
              </a:rPr>
              <a:t>研究生：</a:t>
            </a:r>
            <a:r>
              <a:rPr lang="en-US" altLang="zh-CN" sz="2000" b="1" dirty="0" smtClean="0">
                <a:latin typeface="微软雅黑" panose="020B0503020204020204" pitchFamily="34" charset="-122"/>
                <a:ea typeface="微软雅黑" panose="020B0503020204020204" pitchFamily="34" charset="-122"/>
                <a:cs typeface="+mn-ea"/>
                <a:sym typeface="+mn-lt"/>
              </a:rPr>
              <a:t>2</a:t>
            </a:r>
            <a:r>
              <a:rPr lang="zh-CN" altLang="en-US" sz="2000" b="1" dirty="0" smtClean="0">
                <a:latin typeface="微软雅黑" panose="020B0503020204020204" pitchFamily="34" charset="-122"/>
                <a:ea typeface="微软雅黑" panose="020B0503020204020204" pitchFamily="34" charset="-122"/>
                <a:cs typeface="+mn-ea"/>
                <a:sym typeface="+mn-lt"/>
              </a:rPr>
              <a:t>、开题报告录入和查询</a:t>
            </a:r>
            <a:endParaRPr lang="zh-CN" altLang="en-US" sz="1600" b="1" dirty="0">
              <a:latin typeface="微软雅黑" panose="020B0503020204020204" pitchFamily="34" charset="-122"/>
              <a:ea typeface="微软雅黑" panose="020B0503020204020204" pitchFamily="34" charset="-122"/>
              <a:cs typeface="+mn-ea"/>
              <a:sym typeface="+mn-lt"/>
            </a:endParaRPr>
          </a:p>
        </p:txBody>
      </p:sp>
      <p:sp>
        <p:nvSpPr>
          <p:cNvPr id="6" name="TextBox 4"/>
          <p:cNvSpPr txBox="1"/>
          <p:nvPr/>
        </p:nvSpPr>
        <p:spPr>
          <a:xfrm>
            <a:off x="7380052" y="1280808"/>
            <a:ext cx="2512977" cy="336868"/>
          </a:xfrm>
          <a:prstGeom prst="rect">
            <a:avLst/>
          </a:prstGeom>
          <a:noFill/>
          <a:ln>
            <a:noFill/>
          </a:ln>
        </p:spPr>
        <p:txBody>
          <a:bodyPr wrap="square" lIns="89770" tIns="44885" rIns="89770" bIns="44885" rtlCol="0">
            <a:spAutoFit/>
          </a:bodyPr>
          <a:lstStyle/>
          <a:p>
            <a:r>
              <a:rPr lang="zh-CN" altLang="en-US" sz="1600" b="1" dirty="0" smtClean="0">
                <a:solidFill>
                  <a:srgbClr val="FF0000"/>
                </a:solidFill>
                <a:latin typeface="微软雅黑" panose="020B0503020204020204" pitchFamily="34" charset="-122"/>
                <a:ea typeface="微软雅黑" panose="020B0503020204020204" pitchFamily="34" charset="-122"/>
                <a:cs typeface="+mn-ea"/>
                <a:sym typeface="+mn-lt"/>
              </a:rPr>
              <a:t>查看开题报告状态及进度</a:t>
            </a:r>
            <a:endParaRPr lang="zh-CN" altLang="en-US" sz="1600" b="1" dirty="0">
              <a:solidFill>
                <a:srgbClr val="FF0000"/>
              </a:solidFill>
              <a:latin typeface="微软雅黑" panose="020B0503020204020204" pitchFamily="34" charset="-122"/>
              <a:ea typeface="微软雅黑" panose="020B0503020204020204" pitchFamily="34" charset="-122"/>
              <a:cs typeface="+mn-ea"/>
              <a:sym typeface="+mn-lt"/>
            </a:endParaRPr>
          </a:p>
        </p:txBody>
      </p:sp>
      <p:sp>
        <p:nvSpPr>
          <p:cNvPr id="7" name="下箭头 6"/>
          <p:cNvSpPr/>
          <p:nvPr/>
        </p:nvSpPr>
        <p:spPr>
          <a:xfrm rot="10800000">
            <a:off x="7068768" y="1030953"/>
            <a:ext cx="311285" cy="398833"/>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3227492" y="3213904"/>
            <a:ext cx="5737016" cy="785464"/>
          </a:xfrm>
          <a:prstGeom prst="roundRect">
            <a:avLst/>
          </a:prstGeom>
          <a:gradFill>
            <a:gsLst>
              <a:gs pos="100000">
                <a:srgbClr val="0078D2"/>
              </a:gs>
              <a:gs pos="0">
                <a:srgbClr val="00B0F0"/>
              </a:gs>
            </a:gsLst>
            <a:lin ang="5400000" scaled="1"/>
          </a:gradFill>
          <a:ln w="22225">
            <a:solidFill>
              <a:schemeClr val="bg1">
                <a:alpha val="85000"/>
              </a:schemeClr>
            </a:solidFill>
          </a:ln>
          <a:effectLst>
            <a:outerShdw blurRad="215900" dist="165100" dir="7800000" sx="98000" sy="98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9770" tIns="44885" rIns="89770" bIns="44885" rtlCol="0" anchor="ctr"/>
          <a:lstStyle/>
          <a:p>
            <a:pPr algn="ctr"/>
            <a:endParaRPr lang="zh-CN" altLang="en-US" sz="1210">
              <a:cs typeface="+mn-ea"/>
              <a:sym typeface="+mn-lt"/>
            </a:endParaRPr>
          </a:p>
        </p:txBody>
      </p:sp>
      <p:sp>
        <p:nvSpPr>
          <p:cNvPr id="6" name="TextBox 4"/>
          <p:cNvSpPr txBox="1"/>
          <p:nvPr/>
        </p:nvSpPr>
        <p:spPr>
          <a:xfrm>
            <a:off x="4162008" y="3345308"/>
            <a:ext cx="3867984" cy="583089"/>
          </a:xfrm>
          <a:prstGeom prst="rect">
            <a:avLst/>
          </a:prstGeom>
          <a:noFill/>
        </p:spPr>
        <p:txBody>
          <a:bodyPr wrap="square" lIns="89770" tIns="44885" rIns="89770" bIns="44885" rtlCol="0">
            <a:spAutoFit/>
          </a:bodyPr>
          <a:lstStyle/>
          <a:p>
            <a:r>
              <a:rPr lang="zh-CN" altLang="en-US" sz="3200" b="1" dirty="0" smtClean="0">
                <a:solidFill>
                  <a:schemeClr val="bg1"/>
                </a:solidFill>
                <a:cs typeface="+mn-ea"/>
                <a:sym typeface="+mn-lt"/>
              </a:rPr>
              <a:t>角色五：导师</a:t>
            </a:r>
            <a:endParaRPr lang="zh-CN" altLang="en-US" sz="3200" b="1" dirty="0">
              <a:solidFill>
                <a:schemeClr val="bg1"/>
              </a:solidFill>
              <a:cs typeface="+mn-ea"/>
              <a:sym typeface="+mn-lt"/>
            </a:endParaRPr>
          </a:p>
        </p:txBody>
      </p:sp>
      <p:sp>
        <p:nvSpPr>
          <p:cNvPr id="7" name="Freeform 6"/>
          <p:cNvSpPr>
            <a:spLocks noEditPoints="1"/>
          </p:cNvSpPr>
          <p:nvPr/>
        </p:nvSpPr>
        <p:spPr bwMode="auto">
          <a:xfrm>
            <a:off x="8172687" y="3307072"/>
            <a:ext cx="579917" cy="599127"/>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5875" cap="rnd">
            <a:solidFill>
              <a:schemeClr val="bg1"/>
            </a:solidFill>
            <a:prstDash val="solid"/>
            <a:round/>
          </a:ln>
        </p:spPr>
        <p:txBody>
          <a:bodyPr vert="horz" wrap="square" lIns="89770" tIns="44885" rIns="89770" bIns="44885" numCol="1" anchor="t" anchorCtr="0" compatLnSpc="1"/>
          <a:lstStyle/>
          <a:p>
            <a:endParaRPr lang="zh-CN" altLang="en-US" sz="1830">
              <a:cs typeface="+mn-ea"/>
              <a:sym typeface="+mn-lt"/>
            </a:endParaRPr>
          </a:p>
        </p:txBody>
      </p:sp>
      <p:sp>
        <p:nvSpPr>
          <p:cNvPr id="8" name="Freeform 6"/>
          <p:cNvSpPr/>
          <p:nvPr/>
        </p:nvSpPr>
        <p:spPr bwMode="auto">
          <a:xfrm>
            <a:off x="3473255" y="3403404"/>
            <a:ext cx="482730" cy="438633"/>
          </a:xfrm>
          <a:custGeom>
            <a:avLst/>
            <a:gdLst>
              <a:gd name="T0" fmla="*/ 353 w 358"/>
              <a:gd name="T1" fmla="*/ 143 h 316"/>
              <a:gd name="T2" fmla="*/ 279 w 358"/>
              <a:gd name="T3" fmla="*/ 14 h 316"/>
              <a:gd name="T4" fmla="*/ 253 w 358"/>
              <a:gd name="T5" fmla="*/ 0 h 316"/>
              <a:gd name="T6" fmla="*/ 105 w 358"/>
              <a:gd name="T7" fmla="*/ 0 h 316"/>
              <a:gd name="T8" fmla="*/ 79 w 358"/>
              <a:gd name="T9" fmla="*/ 14 h 316"/>
              <a:gd name="T10" fmla="*/ 5 w 358"/>
              <a:gd name="T11" fmla="*/ 143 h 316"/>
              <a:gd name="T12" fmla="*/ 5 w 358"/>
              <a:gd name="T13" fmla="*/ 172 h 316"/>
              <a:gd name="T14" fmla="*/ 79 w 358"/>
              <a:gd name="T15" fmla="*/ 301 h 316"/>
              <a:gd name="T16" fmla="*/ 105 w 358"/>
              <a:gd name="T17" fmla="*/ 316 h 316"/>
              <a:gd name="T18" fmla="*/ 253 w 358"/>
              <a:gd name="T19" fmla="*/ 316 h 316"/>
              <a:gd name="T20" fmla="*/ 279 w 358"/>
              <a:gd name="T21" fmla="*/ 301 h 316"/>
              <a:gd name="T22" fmla="*/ 353 w 358"/>
              <a:gd name="T23" fmla="*/ 172 h 316"/>
              <a:gd name="T24" fmla="*/ 353 w 358"/>
              <a:gd name="T25" fmla="*/ 143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8" h="316">
                <a:moveTo>
                  <a:pt x="353" y="143"/>
                </a:moveTo>
                <a:cubicBezTo>
                  <a:pt x="279" y="14"/>
                  <a:pt x="279" y="14"/>
                  <a:pt x="279" y="14"/>
                </a:cubicBezTo>
                <a:cubicBezTo>
                  <a:pt x="274" y="6"/>
                  <a:pt x="263" y="0"/>
                  <a:pt x="253" y="0"/>
                </a:cubicBezTo>
                <a:cubicBezTo>
                  <a:pt x="105" y="0"/>
                  <a:pt x="105" y="0"/>
                  <a:pt x="105" y="0"/>
                </a:cubicBezTo>
                <a:cubicBezTo>
                  <a:pt x="95" y="0"/>
                  <a:pt x="84" y="6"/>
                  <a:pt x="79" y="14"/>
                </a:cubicBezTo>
                <a:cubicBezTo>
                  <a:pt x="5" y="143"/>
                  <a:pt x="5" y="143"/>
                  <a:pt x="5" y="143"/>
                </a:cubicBezTo>
                <a:cubicBezTo>
                  <a:pt x="0" y="151"/>
                  <a:pt x="0" y="164"/>
                  <a:pt x="5" y="172"/>
                </a:cubicBezTo>
                <a:cubicBezTo>
                  <a:pt x="79" y="301"/>
                  <a:pt x="79" y="301"/>
                  <a:pt x="79" y="301"/>
                </a:cubicBezTo>
                <a:cubicBezTo>
                  <a:pt x="84" y="309"/>
                  <a:pt x="95" y="316"/>
                  <a:pt x="105" y="316"/>
                </a:cubicBezTo>
                <a:cubicBezTo>
                  <a:pt x="253" y="316"/>
                  <a:pt x="253" y="316"/>
                  <a:pt x="253" y="316"/>
                </a:cubicBezTo>
                <a:cubicBezTo>
                  <a:pt x="263" y="316"/>
                  <a:pt x="274" y="309"/>
                  <a:pt x="279" y="301"/>
                </a:cubicBezTo>
                <a:cubicBezTo>
                  <a:pt x="353" y="172"/>
                  <a:pt x="353" y="172"/>
                  <a:pt x="353" y="172"/>
                </a:cubicBezTo>
                <a:cubicBezTo>
                  <a:pt x="358" y="164"/>
                  <a:pt x="358" y="151"/>
                  <a:pt x="353" y="143"/>
                </a:cubicBezTo>
                <a:close/>
              </a:path>
            </a:pathLst>
          </a:cu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3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900" advTm="0">
        <p14:warp dir="in"/>
      </p:transition>
    </mc:Choice>
    <mc:Fallback>
      <p:transition spd="slow" advTm="0">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0" y="3730876"/>
            <a:ext cx="12192000" cy="2926080"/>
          </a:xfrm>
          <a:prstGeom prst="rect">
            <a:avLst/>
          </a:prstGeom>
        </p:spPr>
      </p:pic>
      <p:pic>
        <p:nvPicPr>
          <p:cNvPr id="3" name="图片 2"/>
          <p:cNvPicPr>
            <a:picLocks noChangeAspect="1"/>
          </p:cNvPicPr>
          <p:nvPr/>
        </p:nvPicPr>
        <p:blipFill>
          <a:blip r:embed="rId2"/>
          <a:stretch>
            <a:fillRect/>
          </a:stretch>
        </p:blipFill>
        <p:spPr>
          <a:xfrm>
            <a:off x="0" y="551792"/>
            <a:ext cx="12192000" cy="2197300"/>
          </a:xfrm>
          <a:prstGeom prst="rect">
            <a:avLst/>
          </a:prstGeom>
        </p:spPr>
      </p:pic>
      <p:sp>
        <p:nvSpPr>
          <p:cNvPr id="4" name="TextBox 4"/>
          <p:cNvSpPr txBox="1"/>
          <p:nvPr/>
        </p:nvSpPr>
        <p:spPr>
          <a:xfrm>
            <a:off x="0" y="74357"/>
            <a:ext cx="11128444" cy="398423"/>
          </a:xfrm>
          <a:prstGeom prst="rect">
            <a:avLst/>
          </a:prstGeom>
          <a:noFill/>
          <a:ln>
            <a:noFill/>
          </a:ln>
        </p:spPr>
        <p:txBody>
          <a:bodyPr wrap="square" lIns="89770" tIns="44885" rIns="89770" bIns="44885" rtlCol="0">
            <a:spAutoFit/>
          </a:bodyPr>
          <a:lstStyle/>
          <a:p>
            <a:r>
              <a:rPr lang="zh-CN" altLang="en-US" sz="2000" b="1" dirty="0" smtClean="0">
                <a:latin typeface="微软雅黑" panose="020B0503020204020204" pitchFamily="34" charset="-122"/>
                <a:ea typeface="微软雅黑" panose="020B0503020204020204" pitchFamily="34" charset="-122"/>
                <a:cs typeface="+mn-ea"/>
                <a:sym typeface="+mn-lt"/>
              </a:rPr>
              <a:t>导师：</a:t>
            </a:r>
            <a:r>
              <a:rPr lang="en-US" altLang="zh-CN" sz="2000" b="1" dirty="0" smtClean="0">
                <a:latin typeface="微软雅黑" panose="020B0503020204020204" pitchFamily="34" charset="-122"/>
                <a:ea typeface="微软雅黑" panose="020B0503020204020204" pitchFamily="34" charset="-122"/>
                <a:cs typeface="+mn-ea"/>
                <a:sym typeface="+mn-lt"/>
              </a:rPr>
              <a:t>1</a:t>
            </a:r>
            <a:r>
              <a:rPr lang="zh-CN" altLang="en-US" sz="2000" b="1" dirty="0" smtClean="0">
                <a:latin typeface="微软雅黑" panose="020B0503020204020204" pitchFamily="34" charset="-122"/>
                <a:ea typeface="微软雅黑" panose="020B0503020204020204" pitchFamily="34" charset="-122"/>
                <a:cs typeface="+mn-ea"/>
                <a:sym typeface="+mn-lt"/>
              </a:rPr>
              <a:t>、审核所指导学生个人</a:t>
            </a:r>
            <a:r>
              <a:rPr lang="zh-CN" altLang="en-US" sz="2000" b="1" dirty="0">
                <a:latin typeface="微软雅黑" panose="020B0503020204020204" pitchFamily="34" charset="-122"/>
                <a:ea typeface="微软雅黑" panose="020B0503020204020204" pitchFamily="34" charset="-122"/>
                <a:cs typeface="+mn-ea"/>
                <a:sym typeface="+mn-lt"/>
              </a:rPr>
              <a:t>培养计划</a:t>
            </a:r>
            <a:r>
              <a:rPr lang="zh-CN" altLang="en-US" sz="2000" b="1" dirty="0" smtClean="0">
                <a:latin typeface="微软雅黑" panose="020B0503020204020204" pitchFamily="34" charset="-122"/>
                <a:ea typeface="微软雅黑" panose="020B0503020204020204" pitchFamily="34" charset="-122"/>
                <a:cs typeface="+mn-ea"/>
                <a:sym typeface="+mn-lt"/>
              </a:rPr>
              <a:t>，检查所</a:t>
            </a:r>
            <a:r>
              <a:rPr lang="zh-CN" altLang="en-US" sz="2000" b="1" dirty="0">
                <a:latin typeface="微软雅黑" panose="020B0503020204020204" pitchFamily="34" charset="-122"/>
                <a:ea typeface="微软雅黑" panose="020B0503020204020204" pitchFamily="34" charset="-122"/>
                <a:cs typeface="+mn-ea"/>
                <a:sym typeface="+mn-lt"/>
              </a:rPr>
              <a:t>指导学生课程成绩及学分修读情况</a:t>
            </a:r>
            <a:endParaRPr lang="zh-CN" altLang="en-US" sz="1600" b="1" dirty="0">
              <a:latin typeface="微软雅黑" panose="020B0503020204020204" pitchFamily="34" charset="-122"/>
              <a:ea typeface="微软雅黑" panose="020B0503020204020204" pitchFamily="34" charset="-122"/>
              <a:cs typeface="+mn-ea"/>
              <a:sym typeface="+mn-lt"/>
            </a:endParaRPr>
          </a:p>
        </p:txBody>
      </p:sp>
      <p:sp>
        <p:nvSpPr>
          <p:cNvPr id="5" name="矩形 4"/>
          <p:cNvSpPr/>
          <p:nvPr/>
        </p:nvSpPr>
        <p:spPr>
          <a:xfrm>
            <a:off x="1948774" y="2636201"/>
            <a:ext cx="6096000" cy="1015663"/>
          </a:xfrm>
          <a:prstGeom prst="rect">
            <a:avLst/>
          </a:prstGeom>
        </p:spPr>
        <p:txBody>
          <a:bodyPr>
            <a:spAutoFit/>
          </a:bodyPr>
          <a:lstStyle/>
          <a:p>
            <a:pPr algn="just">
              <a:spcAft>
                <a:spcPts val="0"/>
              </a:spcAft>
            </a:pPr>
            <a:r>
              <a:rPr lang="zh-CN" altLang="zh-CN" sz="1200" kern="100" dirty="0" smtClean="0">
                <a:latin typeface="Calibri" panose="020F0502020204030204" charset="0"/>
                <a:cs typeface="Times New Roman" panose="02020603050405020304" pitchFamily="18" charset="0"/>
              </a:rPr>
              <a:t>检查个人</a:t>
            </a:r>
            <a:r>
              <a:rPr lang="zh-CN" altLang="zh-CN" sz="1200" kern="100" dirty="0">
                <a:latin typeface="Calibri" panose="020F0502020204030204" charset="0"/>
                <a:cs typeface="Times New Roman" panose="02020603050405020304" pitchFamily="18" charset="0"/>
              </a:rPr>
              <a:t>成绩和学分修读是否达到中期考核标准：</a:t>
            </a:r>
            <a:endParaRPr lang="zh-CN" altLang="zh-CN" sz="1200" kern="100" dirty="0">
              <a:latin typeface="Calibri" panose="020F0502020204030204" charset="0"/>
              <a:cs typeface="Times New Roman" panose="02020603050405020304" pitchFamily="18" charset="0"/>
            </a:endParaRPr>
          </a:p>
          <a:p>
            <a:pPr algn="just">
              <a:spcAft>
                <a:spcPts val="0"/>
              </a:spcAft>
            </a:pPr>
            <a:r>
              <a:rPr lang="zh-CN" altLang="zh-CN" sz="1200" b="1" kern="100" dirty="0">
                <a:solidFill>
                  <a:srgbClr val="000000"/>
                </a:solidFill>
                <a:latin typeface="Calibri" panose="020F0502020204030204" charset="0"/>
                <a:cs typeface="Times New Roman" panose="02020603050405020304" pitchFamily="18" charset="0"/>
              </a:rPr>
              <a:t>硕士：</a:t>
            </a:r>
            <a:r>
              <a:rPr lang="zh-CN" altLang="zh-CN" sz="1200" b="1" kern="100" dirty="0">
                <a:solidFill>
                  <a:srgbClr val="FF0000"/>
                </a:solidFill>
                <a:latin typeface="Calibri" panose="020F0502020204030204" charset="0"/>
                <a:cs typeface="Times New Roman" panose="02020603050405020304" pitchFamily="18" charset="0"/>
              </a:rPr>
              <a:t>学位课学分全部修完，已修读学位课学分≥最低要求学分；不及格门数≤</a:t>
            </a:r>
            <a:r>
              <a:rPr lang="en-US" altLang="zh-CN" sz="1200" b="1" kern="100" dirty="0">
                <a:solidFill>
                  <a:srgbClr val="FF0000"/>
                </a:solidFill>
                <a:latin typeface="Calibri" panose="020F0502020204030204" charset="0"/>
                <a:cs typeface="Times New Roman" panose="02020603050405020304" pitchFamily="18" charset="0"/>
              </a:rPr>
              <a:t>2</a:t>
            </a:r>
            <a:r>
              <a:rPr lang="zh-CN" altLang="zh-CN" sz="1200" b="1" kern="100" dirty="0">
                <a:solidFill>
                  <a:srgbClr val="FF0000"/>
                </a:solidFill>
                <a:latin typeface="Calibri" panose="020F0502020204030204" charset="0"/>
                <a:cs typeface="Times New Roman" panose="02020603050405020304" pitchFamily="18" charset="0"/>
              </a:rPr>
              <a:t>门</a:t>
            </a:r>
            <a:r>
              <a:rPr lang="en-US" altLang="zh-CN" sz="1200" b="1" kern="100" dirty="0">
                <a:solidFill>
                  <a:srgbClr val="FF0000"/>
                </a:solidFill>
                <a:latin typeface="Calibri" panose="020F0502020204030204" charset="0"/>
                <a:cs typeface="Times New Roman" panose="02020603050405020304" pitchFamily="18" charset="0"/>
              </a:rPr>
              <a:t>/</a:t>
            </a:r>
            <a:r>
              <a:rPr lang="zh-CN" altLang="zh-CN" sz="1200" b="1" kern="100" dirty="0">
                <a:solidFill>
                  <a:srgbClr val="FF0000"/>
                </a:solidFill>
                <a:latin typeface="Calibri" panose="020F0502020204030204" charset="0"/>
                <a:cs typeface="Times New Roman" panose="02020603050405020304" pitchFamily="18" charset="0"/>
              </a:rPr>
              <a:t>次，重修次数≤</a:t>
            </a:r>
            <a:r>
              <a:rPr lang="en-US" altLang="zh-CN" sz="1200" b="1" kern="100" dirty="0">
                <a:solidFill>
                  <a:srgbClr val="FF0000"/>
                </a:solidFill>
                <a:latin typeface="Calibri" panose="020F0502020204030204" charset="0"/>
                <a:cs typeface="Times New Roman" panose="02020603050405020304" pitchFamily="18" charset="0"/>
              </a:rPr>
              <a:t>2</a:t>
            </a:r>
            <a:r>
              <a:rPr lang="zh-CN" altLang="zh-CN" sz="1200" b="1" kern="100" dirty="0">
                <a:solidFill>
                  <a:srgbClr val="FF0000"/>
                </a:solidFill>
                <a:latin typeface="Calibri" panose="020F0502020204030204" charset="0"/>
                <a:cs typeface="Times New Roman" panose="02020603050405020304" pitchFamily="18" charset="0"/>
              </a:rPr>
              <a:t>门</a:t>
            </a:r>
            <a:r>
              <a:rPr lang="en-US" altLang="zh-CN" sz="1200" b="1" kern="100" dirty="0">
                <a:solidFill>
                  <a:srgbClr val="FF0000"/>
                </a:solidFill>
                <a:latin typeface="Calibri" panose="020F0502020204030204" charset="0"/>
                <a:cs typeface="Times New Roman" panose="02020603050405020304" pitchFamily="18" charset="0"/>
              </a:rPr>
              <a:t>/</a:t>
            </a:r>
            <a:r>
              <a:rPr lang="zh-CN" altLang="zh-CN" sz="1200" b="1" kern="100" dirty="0">
                <a:solidFill>
                  <a:srgbClr val="FF0000"/>
                </a:solidFill>
                <a:latin typeface="Calibri" panose="020F0502020204030204" charset="0"/>
                <a:cs typeface="Times New Roman" panose="02020603050405020304" pitchFamily="18" charset="0"/>
              </a:rPr>
              <a:t>次。</a:t>
            </a:r>
            <a:endParaRPr lang="zh-CN" altLang="zh-CN" sz="1200" kern="100" dirty="0">
              <a:latin typeface="Calibri" panose="020F0502020204030204" charset="0"/>
              <a:cs typeface="Times New Roman" panose="02020603050405020304" pitchFamily="18" charset="0"/>
            </a:endParaRPr>
          </a:p>
          <a:p>
            <a:pPr algn="just">
              <a:spcAft>
                <a:spcPts val="0"/>
              </a:spcAft>
            </a:pPr>
            <a:r>
              <a:rPr lang="zh-CN" altLang="zh-CN" sz="1200" b="1" kern="100" dirty="0">
                <a:solidFill>
                  <a:srgbClr val="000000"/>
                </a:solidFill>
                <a:latin typeface="Calibri" panose="020F0502020204030204" charset="0"/>
                <a:cs typeface="Times New Roman" panose="02020603050405020304" pitchFamily="18" charset="0"/>
              </a:rPr>
              <a:t>博士：</a:t>
            </a:r>
            <a:r>
              <a:rPr lang="zh-CN" altLang="zh-CN" sz="1200" b="1" kern="100" dirty="0">
                <a:solidFill>
                  <a:srgbClr val="FF0000"/>
                </a:solidFill>
                <a:latin typeface="Calibri" panose="020F0502020204030204" charset="0"/>
                <a:cs typeface="Times New Roman" panose="02020603050405020304" pitchFamily="18" charset="0"/>
              </a:rPr>
              <a:t>学位课学分全部修完，已修读学位课学分≥最低要求学分；不及格门数≤</a:t>
            </a:r>
            <a:r>
              <a:rPr lang="en-US" altLang="zh-CN" sz="1200" b="1" kern="100" dirty="0">
                <a:solidFill>
                  <a:srgbClr val="FF0000"/>
                </a:solidFill>
                <a:latin typeface="Calibri" panose="020F0502020204030204" charset="0"/>
                <a:cs typeface="Times New Roman" panose="02020603050405020304" pitchFamily="18" charset="0"/>
              </a:rPr>
              <a:t>1</a:t>
            </a:r>
            <a:r>
              <a:rPr lang="zh-CN" altLang="zh-CN" sz="1200" b="1" kern="100" dirty="0">
                <a:solidFill>
                  <a:srgbClr val="FF0000"/>
                </a:solidFill>
                <a:latin typeface="Calibri" panose="020F0502020204030204" charset="0"/>
                <a:cs typeface="Times New Roman" panose="02020603050405020304" pitchFamily="18" charset="0"/>
              </a:rPr>
              <a:t>门</a:t>
            </a:r>
            <a:r>
              <a:rPr lang="en-US" altLang="zh-CN" sz="1200" b="1" kern="100" dirty="0">
                <a:solidFill>
                  <a:srgbClr val="FF0000"/>
                </a:solidFill>
                <a:latin typeface="Calibri" panose="020F0502020204030204" charset="0"/>
                <a:cs typeface="Times New Roman" panose="02020603050405020304" pitchFamily="18" charset="0"/>
              </a:rPr>
              <a:t>/</a:t>
            </a:r>
            <a:r>
              <a:rPr lang="zh-CN" altLang="zh-CN" sz="1200" b="1" kern="100" dirty="0">
                <a:solidFill>
                  <a:srgbClr val="FF0000"/>
                </a:solidFill>
                <a:latin typeface="Calibri" panose="020F0502020204030204" charset="0"/>
                <a:cs typeface="Times New Roman" panose="02020603050405020304" pitchFamily="18" charset="0"/>
              </a:rPr>
              <a:t>次，重修次数≤</a:t>
            </a:r>
            <a:r>
              <a:rPr lang="en-US" altLang="zh-CN" sz="1200" b="1" kern="100" dirty="0">
                <a:solidFill>
                  <a:srgbClr val="FF0000"/>
                </a:solidFill>
                <a:latin typeface="Calibri" panose="020F0502020204030204" charset="0"/>
                <a:cs typeface="Times New Roman" panose="02020603050405020304" pitchFamily="18" charset="0"/>
              </a:rPr>
              <a:t>1</a:t>
            </a:r>
            <a:r>
              <a:rPr lang="zh-CN" altLang="zh-CN" sz="1200" b="1" kern="100" dirty="0">
                <a:solidFill>
                  <a:srgbClr val="FF0000"/>
                </a:solidFill>
                <a:latin typeface="Calibri" panose="020F0502020204030204" charset="0"/>
                <a:cs typeface="Times New Roman" panose="02020603050405020304" pitchFamily="18" charset="0"/>
              </a:rPr>
              <a:t>门</a:t>
            </a:r>
            <a:r>
              <a:rPr lang="en-US" altLang="zh-CN" sz="1200" b="1" kern="100" dirty="0">
                <a:solidFill>
                  <a:srgbClr val="FF0000"/>
                </a:solidFill>
                <a:latin typeface="Calibri" panose="020F0502020204030204" charset="0"/>
                <a:cs typeface="Times New Roman" panose="02020603050405020304" pitchFamily="18" charset="0"/>
              </a:rPr>
              <a:t>/</a:t>
            </a:r>
            <a:r>
              <a:rPr lang="zh-CN" altLang="zh-CN" sz="1200" b="1" kern="100" dirty="0">
                <a:solidFill>
                  <a:srgbClr val="FF0000"/>
                </a:solidFill>
                <a:latin typeface="Calibri" panose="020F0502020204030204" charset="0"/>
                <a:cs typeface="Times New Roman" panose="02020603050405020304" pitchFamily="18" charset="0"/>
              </a:rPr>
              <a:t>次。</a:t>
            </a:r>
            <a:endParaRPr lang="zh-CN" altLang="zh-CN" sz="1200" kern="100" dirty="0">
              <a:latin typeface="Calibri" panose="020F0502020204030204" charset="0"/>
              <a:cs typeface="Times New Roman" panose="02020603050405020304"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457199" y="398423"/>
            <a:ext cx="10703667" cy="3065924"/>
          </a:xfrm>
          <a:prstGeom prst="rect">
            <a:avLst/>
          </a:prstGeom>
        </p:spPr>
      </p:pic>
      <p:sp>
        <p:nvSpPr>
          <p:cNvPr id="3" name="TextBox 4"/>
          <p:cNvSpPr txBox="1"/>
          <p:nvPr/>
        </p:nvSpPr>
        <p:spPr>
          <a:xfrm>
            <a:off x="-2" y="0"/>
            <a:ext cx="11160867" cy="398423"/>
          </a:xfrm>
          <a:prstGeom prst="rect">
            <a:avLst/>
          </a:prstGeom>
          <a:noFill/>
          <a:ln>
            <a:noFill/>
          </a:ln>
        </p:spPr>
        <p:txBody>
          <a:bodyPr wrap="square" lIns="89770" tIns="44885" rIns="89770" bIns="44885" rtlCol="0">
            <a:spAutoFit/>
          </a:bodyPr>
          <a:lstStyle/>
          <a:p>
            <a:r>
              <a:rPr lang="zh-CN" altLang="en-US" sz="2000" b="1" dirty="0" smtClean="0">
                <a:latin typeface="微软雅黑" panose="020B0503020204020204" pitchFamily="34" charset="-122"/>
                <a:ea typeface="微软雅黑" panose="020B0503020204020204" pitchFamily="34" charset="-122"/>
                <a:cs typeface="+mn-ea"/>
                <a:sym typeface="+mn-lt"/>
              </a:rPr>
              <a:t>导师：</a:t>
            </a:r>
            <a:r>
              <a:rPr lang="en-US" altLang="zh-CN" sz="2000" b="1" dirty="0" smtClean="0">
                <a:latin typeface="微软雅黑" panose="020B0503020204020204" pitchFamily="34" charset="-122"/>
                <a:ea typeface="微软雅黑" panose="020B0503020204020204" pitchFamily="34" charset="-122"/>
                <a:cs typeface="+mn-ea"/>
                <a:sym typeface="+mn-lt"/>
              </a:rPr>
              <a:t>2</a:t>
            </a:r>
            <a:r>
              <a:rPr lang="zh-CN" altLang="en-US" sz="2000" b="1" dirty="0" smtClean="0">
                <a:latin typeface="微软雅黑" panose="020B0503020204020204" pitchFamily="34" charset="-122"/>
                <a:ea typeface="微软雅黑" panose="020B0503020204020204" pitchFamily="34" charset="-122"/>
                <a:cs typeface="+mn-ea"/>
                <a:sym typeface="+mn-lt"/>
              </a:rPr>
              <a:t>、审核所指导学生开题报告及培养中期科研总结，提交审核状态，并给出审核意见。</a:t>
            </a:r>
            <a:endParaRPr lang="zh-CN" altLang="en-US" sz="1600" b="1" dirty="0">
              <a:latin typeface="微软雅黑" panose="020B0503020204020204" pitchFamily="34" charset="-122"/>
              <a:ea typeface="微软雅黑" panose="020B0503020204020204" pitchFamily="34" charset="-122"/>
              <a:cs typeface="+mn-ea"/>
              <a:sym typeface="+mn-lt"/>
            </a:endParaRPr>
          </a:p>
        </p:txBody>
      </p:sp>
      <p:pic>
        <p:nvPicPr>
          <p:cNvPr id="47106" name="图片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4932" y="3464347"/>
            <a:ext cx="9726038" cy="3370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2"/>
          <p:cNvSpPr txBox="1"/>
          <p:nvPr/>
        </p:nvSpPr>
        <p:spPr bwMode="auto">
          <a:xfrm>
            <a:off x="591704" y="234045"/>
            <a:ext cx="5954647" cy="606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r>
              <a:rPr lang="zh-CN" altLang="en-US" sz="2800" b="1" kern="0" dirty="0">
                <a:latin typeface="微软雅黑" panose="020B0503020204020204" pitchFamily="34" charset="-122"/>
                <a:ea typeface="微软雅黑" panose="020B0503020204020204" pitchFamily="34" charset="-122"/>
              </a:rPr>
              <a:t>中期</a:t>
            </a:r>
            <a:r>
              <a:rPr lang="zh-CN" altLang="en-US" sz="2800" b="1" kern="0" dirty="0" smtClean="0">
                <a:latin typeface="微软雅黑" panose="020B0503020204020204" pitchFamily="34" charset="-122"/>
                <a:ea typeface="微软雅黑" panose="020B0503020204020204" pitchFamily="34" charset="-122"/>
              </a:rPr>
              <a:t>考核及开题答辩工作组织流程</a:t>
            </a:r>
            <a:endParaRPr lang="zh-CN" altLang="en-US" sz="2800" b="1" kern="0" dirty="0">
              <a:latin typeface="微软雅黑" panose="020B0503020204020204" pitchFamily="34" charset="-122"/>
              <a:ea typeface="微软雅黑" panose="020B0503020204020204" pitchFamily="34" charset="-122"/>
            </a:endParaRPr>
          </a:p>
        </p:txBody>
      </p:sp>
      <p:cxnSp>
        <p:nvCxnSpPr>
          <p:cNvPr id="3" name="直接连接符 2"/>
          <p:cNvCxnSpPr/>
          <p:nvPr/>
        </p:nvCxnSpPr>
        <p:spPr>
          <a:xfrm flipV="1">
            <a:off x="572656" y="732025"/>
            <a:ext cx="5631572" cy="48298"/>
          </a:xfrm>
          <a:prstGeom prst="line">
            <a:avLst/>
          </a:prstGeom>
          <a:ln>
            <a:solidFill>
              <a:srgbClr val="D6262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7" name="Rectangle 47"/>
          <p:cNvSpPr>
            <a:spLocks noChangeArrowheads="1"/>
          </p:cNvSpPr>
          <p:nvPr/>
        </p:nvSpPr>
        <p:spPr bwMode="auto">
          <a:xfrm>
            <a:off x="7784158" y="1132514"/>
            <a:ext cx="2981325" cy="615950"/>
          </a:xfrm>
          <a:prstGeom prst="rect">
            <a:avLst/>
          </a:prstGeom>
          <a:solidFill>
            <a:srgbClr val="FFFFFF"/>
          </a:solidFill>
          <a:ln w="9525">
            <a:solidFill>
              <a:srgbClr val="000000"/>
            </a:solidFill>
            <a:miter lim="800000"/>
          </a:ln>
        </p:spPr>
        <p:txBody>
          <a:bodyPr vert="horz" wrap="square" lIns="91440" tIns="45720" rIns="91440" bIns="45720" numCol="1" anchor="t" anchorCtr="0" compatLnSpc="1">
            <a:spAutoFit/>
          </a:body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zh-CN" sz="10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研究生向导师提交个人培养综合信息表、中期考核综合评定表、选题报告书，确定开题时间。</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28" name="Rectangle 46"/>
          <p:cNvSpPr>
            <a:spLocks noChangeArrowheads="1"/>
          </p:cNvSpPr>
          <p:nvPr/>
        </p:nvSpPr>
        <p:spPr bwMode="auto">
          <a:xfrm>
            <a:off x="7784158" y="2044692"/>
            <a:ext cx="2981325" cy="444500"/>
          </a:xfrm>
          <a:prstGeom prst="rect">
            <a:avLst/>
          </a:prstGeom>
          <a:solidFill>
            <a:srgbClr val="FFFFFF"/>
          </a:solidFill>
          <a:ln w="9525">
            <a:solidFill>
              <a:srgbClr val="000000"/>
            </a:solidFill>
            <a:miter lim="800000"/>
          </a:ln>
        </p:spPr>
        <p:txBody>
          <a:bodyPr vert="horz" wrap="square" lIns="91440" tIns="45720" rIns="91440" bIns="45720" numCol="1" anchor="t" anchorCtr="0" compatLnSpc="1">
            <a:spAutoFit/>
          </a:body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zh-CN" sz="10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学院学工办辅导员审核学生综合表现并签署鉴定意见；学院研工办</a:t>
            </a:r>
            <a:r>
              <a:rPr kumimoji="0" lang="en-US" altLang="zh-CN" sz="10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t>
            </a:r>
            <a:r>
              <a:rPr kumimoji="0" lang="zh-CN" altLang="en-US" sz="10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教学秘书审核成绩和学分</a:t>
            </a:r>
            <a:endParaRPr kumimoji="0" lang="zh-CN" altLang="en-US" sz="1800" b="0" i="0" u="none" strike="noStrike" cap="none" normalizeH="0" baseline="0" smtClean="0">
              <a:ln>
                <a:noFill/>
              </a:ln>
              <a:solidFill>
                <a:schemeClr val="tx1"/>
              </a:solidFill>
              <a:effectLst/>
              <a:latin typeface="Arial" panose="020B0604020202020204" pitchFamily="34" charset="0"/>
            </a:endParaRPr>
          </a:p>
        </p:txBody>
      </p:sp>
      <p:sp>
        <p:nvSpPr>
          <p:cNvPr id="29" name="Rectangle 45"/>
          <p:cNvSpPr>
            <a:spLocks noChangeArrowheads="1"/>
          </p:cNvSpPr>
          <p:nvPr/>
        </p:nvSpPr>
        <p:spPr bwMode="auto">
          <a:xfrm>
            <a:off x="7784158" y="2762839"/>
            <a:ext cx="2981325" cy="444500"/>
          </a:xfrm>
          <a:prstGeom prst="rect">
            <a:avLst/>
          </a:prstGeom>
          <a:solidFill>
            <a:srgbClr val="FFFFFF"/>
          </a:solidFill>
          <a:ln w="9525">
            <a:solidFill>
              <a:srgbClr val="000000"/>
            </a:solidFill>
            <a:miter lim="800000"/>
          </a:ln>
        </p:spPr>
        <p:txBody>
          <a:bodyPr vert="horz" wrap="square" lIns="91440" tIns="45720" rIns="91440" bIns="45720" numCol="1" anchor="t" anchorCtr="0" compatLnSpc="1">
            <a:spAutoFit/>
          </a:body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zh-CN" sz="10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学院编排并在学院网站发布中期考核与开题答辩正式安排表。</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30" name="Rectangle 54"/>
          <p:cNvSpPr>
            <a:spLocks noChangeArrowheads="1"/>
          </p:cNvSpPr>
          <p:nvPr/>
        </p:nvSpPr>
        <p:spPr bwMode="auto">
          <a:xfrm>
            <a:off x="7784158" y="3476765"/>
            <a:ext cx="2924175" cy="1130300"/>
          </a:xfrm>
          <a:prstGeom prst="rect">
            <a:avLst/>
          </a:prstGeom>
          <a:solidFill>
            <a:srgbClr val="FFFFFF"/>
          </a:solidFill>
          <a:ln w="9525">
            <a:solidFill>
              <a:srgbClr val="000000"/>
            </a:solidFill>
            <a:miter lim="800000"/>
          </a:ln>
        </p:spPr>
        <p:txBody>
          <a:bodyPr vert="horz" wrap="square" lIns="91440" tIns="45720" rIns="91440" bIns="45720" numCol="1" anchor="t" anchorCtr="0" compatLnSpc="1">
            <a:spAutoFit/>
          </a:body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zh-CN" sz="10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学科小组组织中期考核及开题报告会。研究生进行</a:t>
            </a:r>
            <a:r>
              <a:rPr kumimoji="0" lang="en-US" altLang="zh-CN" sz="10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PPT</a:t>
            </a:r>
            <a:r>
              <a:rPr kumimoji="0" lang="zh-CN" altLang="en-US" sz="10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汇报与现场答辩，评委评阅学业材料和选题报告书，评定中期考核结果与开题报告成绩；会议秘书汇总、登记中期考核结果和选题报告成绩，集中移交研工办审核盖章后归档。</a:t>
            </a:r>
            <a:endParaRPr kumimoji="0" lang="zh-CN" altLang="en-US" sz="1800" b="0" i="0" u="none" strike="noStrike" cap="none" normalizeH="0" baseline="0" smtClean="0">
              <a:ln>
                <a:noFill/>
              </a:ln>
              <a:solidFill>
                <a:schemeClr val="tx1"/>
              </a:solidFill>
              <a:effectLst/>
              <a:latin typeface="Arial" panose="020B0604020202020204" pitchFamily="34" charset="0"/>
            </a:endParaRPr>
          </a:p>
        </p:txBody>
      </p:sp>
      <p:sp>
        <p:nvSpPr>
          <p:cNvPr id="31" name="Rectangle 49"/>
          <p:cNvSpPr>
            <a:spLocks noChangeArrowheads="1"/>
          </p:cNvSpPr>
          <p:nvPr/>
        </p:nvSpPr>
        <p:spPr bwMode="auto">
          <a:xfrm>
            <a:off x="6279208" y="3254515"/>
            <a:ext cx="1123950" cy="1506538"/>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zh-CN" sz="10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学校和学院组织人员对学科小组中期考核及开题答辩情况进行旁听和抽查、发布检查情况通报</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32" name="Rectangle 53"/>
          <p:cNvSpPr>
            <a:spLocks noChangeArrowheads="1"/>
          </p:cNvSpPr>
          <p:nvPr/>
        </p:nvSpPr>
        <p:spPr bwMode="auto">
          <a:xfrm>
            <a:off x="7784158" y="4862653"/>
            <a:ext cx="2924175" cy="615950"/>
          </a:xfrm>
          <a:prstGeom prst="rect">
            <a:avLst/>
          </a:prstGeom>
          <a:solidFill>
            <a:srgbClr val="FFFFFF"/>
          </a:solidFill>
          <a:ln w="9525">
            <a:solidFill>
              <a:srgbClr val="000000"/>
            </a:solidFill>
            <a:miter lim="800000"/>
          </a:ln>
        </p:spPr>
        <p:txBody>
          <a:bodyPr vert="horz" wrap="square" lIns="91440" tIns="45720" rIns="91440" bIns="45720" numCol="1" anchor="t"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zh-CN" altLang="zh-CN" sz="10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学院汇总并公布考核结果，进系统登记成绩；</a:t>
            </a:r>
            <a:endParaRPr kumimoji="0" lang="zh-CN" altLang="zh-CN" sz="600" b="0" i="0" u="none" strike="noStrike" cap="none" normalizeH="0" baseline="0" smtClean="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pPr>
            <a:r>
              <a:rPr kumimoji="0" lang="zh-CN" altLang="zh-CN" sz="10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研究生将已修改好的评定表、选题报告，以</a:t>
            </a:r>
            <a:r>
              <a:rPr kumimoji="0" lang="en-US" altLang="zh-CN" sz="10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pdf</a:t>
            </a:r>
            <a:r>
              <a:rPr kumimoji="0" lang="zh-CN" altLang="en-US" sz="10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格式上传至研究生信息管理系统。</a:t>
            </a:r>
            <a:endParaRPr kumimoji="0" lang="zh-CN" altLang="en-US" sz="1800" b="0" i="0" u="none" strike="noStrike" cap="none" normalizeH="0" baseline="0" smtClean="0">
              <a:ln>
                <a:noFill/>
              </a:ln>
              <a:solidFill>
                <a:schemeClr val="tx1"/>
              </a:solidFill>
              <a:effectLst/>
              <a:latin typeface="Arial" panose="020B0604020202020204" pitchFamily="34" charset="0"/>
            </a:endParaRPr>
          </a:p>
        </p:txBody>
      </p:sp>
      <p:sp>
        <p:nvSpPr>
          <p:cNvPr id="33" name="AutoShape 44"/>
          <p:cNvSpPr>
            <a:spLocks noChangeArrowheads="1"/>
          </p:cNvSpPr>
          <p:nvPr/>
        </p:nvSpPr>
        <p:spPr bwMode="auto">
          <a:xfrm>
            <a:off x="9231958" y="1791141"/>
            <a:ext cx="90488" cy="214387"/>
          </a:xfrm>
          <a:prstGeom prst="downArrow">
            <a:avLst>
              <a:gd name="adj1" fmla="val 50000"/>
              <a:gd name="adj2" fmla="val 86403"/>
            </a:avLst>
          </a:prstGeom>
          <a:solidFill>
            <a:srgbClr val="FFFFFF"/>
          </a:solidFill>
          <a:ln w="9525">
            <a:solidFill>
              <a:srgbClr val="000000"/>
            </a:solidFill>
            <a:miter lim="800000"/>
          </a:ln>
        </p:spPr>
        <p:txBody>
          <a:bodyPr vert="eaVert" wrap="square" lIns="91440" tIns="45720" rIns="91440" bIns="45720" numCol="1" anchor="t" anchorCtr="0" compatLnSpc="1"/>
          <a:lstStyle/>
          <a:p>
            <a:endParaRPr lang="zh-CN" altLang="en-US"/>
          </a:p>
        </p:txBody>
      </p:sp>
      <p:sp>
        <p:nvSpPr>
          <p:cNvPr id="34" name="AutoShape 43"/>
          <p:cNvSpPr>
            <a:spLocks noChangeArrowheads="1"/>
          </p:cNvSpPr>
          <p:nvPr/>
        </p:nvSpPr>
        <p:spPr bwMode="auto">
          <a:xfrm>
            <a:off x="9231958" y="2499240"/>
            <a:ext cx="90488" cy="229216"/>
          </a:xfrm>
          <a:prstGeom prst="downArrow">
            <a:avLst>
              <a:gd name="adj1" fmla="val 50000"/>
              <a:gd name="adj2" fmla="val 86403"/>
            </a:avLst>
          </a:prstGeom>
          <a:solidFill>
            <a:srgbClr val="FFFFFF"/>
          </a:solidFill>
          <a:ln w="9525">
            <a:solidFill>
              <a:srgbClr val="000000"/>
            </a:solidFill>
            <a:miter lim="800000"/>
          </a:ln>
        </p:spPr>
        <p:txBody>
          <a:bodyPr vert="eaVert" wrap="square" lIns="91440" tIns="45720" rIns="91440" bIns="45720" numCol="1" anchor="t" anchorCtr="0" compatLnSpc="1"/>
          <a:lstStyle/>
          <a:p>
            <a:endParaRPr lang="zh-CN" altLang="en-US"/>
          </a:p>
        </p:txBody>
      </p:sp>
      <p:sp>
        <p:nvSpPr>
          <p:cNvPr id="35" name="AutoShape 52"/>
          <p:cNvSpPr>
            <a:spLocks noChangeArrowheads="1"/>
          </p:cNvSpPr>
          <p:nvPr/>
        </p:nvSpPr>
        <p:spPr bwMode="auto">
          <a:xfrm>
            <a:off x="9231958" y="3218452"/>
            <a:ext cx="90488" cy="236088"/>
          </a:xfrm>
          <a:prstGeom prst="downArrow">
            <a:avLst>
              <a:gd name="adj1" fmla="val 50000"/>
              <a:gd name="adj2" fmla="val 86403"/>
            </a:avLst>
          </a:prstGeom>
          <a:solidFill>
            <a:srgbClr val="FFFFFF"/>
          </a:solidFill>
          <a:ln w="9525">
            <a:solidFill>
              <a:srgbClr val="000000"/>
            </a:solidFill>
            <a:miter lim="800000"/>
          </a:ln>
        </p:spPr>
        <p:txBody>
          <a:bodyPr vert="eaVert" wrap="square" lIns="91440" tIns="45720" rIns="91440" bIns="45720" numCol="1" anchor="t" anchorCtr="0" compatLnSpc="1"/>
          <a:lstStyle/>
          <a:p>
            <a:endParaRPr lang="zh-CN" altLang="en-US"/>
          </a:p>
        </p:txBody>
      </p:sp>
      <p:sp>
        <p:nvSpPr>
          <p:cNvPr id="36" name="AutoShape 51"/>
          <p:cNvSpPr>
            <a:spLocks noChangeArrowheads="1"/>
          </p:cNvSpPr>
          <p:nvPr/>
        </p:nvSpPr>
        <p:spPr bwMode="auto">
          <a:xfrm>
            <a:off x="9231958" y="4607065"/>
            <a:ext cx="90488" cy="244475"/>
          </a:xfrm>
          <a:prstGeom prst="downArrow">
            <a:avLst>
              <a:gd name="adj1" fmla="val 50000"/>
              <a:gd name="adj2" fmla="val 86403"/>
            </a:avLst>
          </a:prstGeom>
          <a:solidFill>
            <a:srgbClr val="FFFFFF"/>
          </a:solidFill>
          <a:ln w="9525">
            <a:solidFill>
              <a:srgbClr val="000000"/>
            </a:solidFill>
            <a:miter lim="800000"/>
          </a:ln>
        </p:spPr>
        <p:txBody>
          <a:bodyPr vert="eaVert" wrap="square" lIns="91440" tIns="45720" rIns="91440" bIns="45720" numCol="1" anchor="t" anchorCtr="0" compatLnSpc="1"/>
          <a:lstStyle/>
          <a:p>
            <a:endParaRPr lang="zh-CN" altLang="en-US"/>
          </a:p>
        </p:txBody>
      </p:sp>
      <p:sp>
        <p:nvSpPr>
          <p:cNvPr id="37" name="Rectangle 42"/>
          <p:cNvSpPr>
            <a:spLocks noChangeArrowheads="1"/>
          </p:cNvSpPr>
          <p:nvPr/>
        </p:nvSpPr>
        <p:spPr bwMode="auto">
          <a:xfrm>
            <a:off x="7784158" y="282266"/>
            <a:ext cx="2981325" cy="615950"/>
          </a:xfrm>
          <a:prstGeom prst="rect">
            <a:avLst/>
          </a:prstGeom>
          <a:solidFill>
            <a:srgbClr val="FFFFFF"/>
          </a:solidFill>
          <a:ln w="9525">
            <a:solidFill>
              <a:srgbClr val="000000"/>
            </a:solidFill>
            <a:miter lim="800000"/>
          </a:ln>
        </p:spPr>
        <p:txBody>
          <a:bodyPr vert="horz" wrap="square" lIns="91440" tIns="45720" rIns="91440" bIns="45720" numCol="1" anchor="t" anchorCtr="0" compatLnSpc="1">
            <a:spAutoFit/>
          </a:body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zh-CN" sz="10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各学院研工办开学初与各学科组协商，编排当期中期考核与开题答辩预安排表，以教学任务形式下达各导师，并向学生发布通知。</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38" name="AutoShape 41"/>
          <p:cNvSpPr>
            <a:spLocks noChangeArrowheads="1"/>
          </p:cNvSpPr>
          <p:nvPr/>
        </p:nvSpPr>
        <p:spPr bwMode="auto">
          <a:xfrm>
            <a:off x="9231958" y="934691"/>
            <a:ext cx="90488" cy="168275"/>
          </a:xfrm>
          <a:prstGeom prst="downArrow">
            <a:avLst>
              <a:gd name="adj1" fmla="val 50000"/>
              <a:gd name="adj2" fmla="val 86403"/>
            </a:avLst>
          </a:prstGeom>
          <a:solidFill>
            <a:srgbClr val="FFFFFF"/>
          </a:solidFill>
          <a:ln w="9525">
            <a:solidFill>
              <a:srgbClr val="000000"/>
            </a:solidFill>
            <a:miter lim="800000"/>
          </a:ln>
        </p:spPr>
        <p:txBody>
          <a:bodyPr vert="eaVert" wrap="square" lIns="91440" tIns="45720" rIns="91440" bIns="45720" numCol="1" anchor="t" anchorCtr="0" compatLnSpc="1"/>
          <a:lstStyle/>
          <a:p>
            <a:endParaRPr lang="zh-CN" altLang="en-US"/>
          </a:p>
        </p:txBody>
      </p:sp>
      <p:sp>
        <p:nvSpPr>
          <p:cNvPr id="39" name="AutoShape 50"/>
          <p:cNvSpPr>
            <a:spLocks noChangeArrowheads="1"/>
          </p:cNvSpPr>
          <p:nvPr/>
        </p:nvSpPr>
        <p:spPr bwMode="auto">
          <a:xfrm>
            <a:off x="7446021" y="3927615"/>
            <a:ext cx="323850" cy="114300"/>
          </a:xfrm>
          <a:prstGeom prst="rightArrow">
            <a:avLst>
              <a:gd name="adj1" fmla="val 50000"/>
              <a:gd name="adj2" fmla="val 70833"/>
            </a:avLst>
          </a:prstGeom>
          <a:solidFill>
            <a:srgbClr val="FFFFFF"/>
          </a:solidFill>
          <a:ln w="9525">
            <a:solidFill>
              <a:srgbClr val="000000"/>
            </a:solidFill>
            <a:miter lim="800000"/>
          </a:ln>
        </p:spPr>
        <p:txBody>
          <a:bodyPr vert="horz" wrap="square" lIns="91440" tIns="45720" rIns="91440" bIns="45720" numCol="1" anchor="t" anchorCtr="0" compatLnSpc="1"/>
          <a:lstStyle/>
          <a:p>
            <a:endParaRPr lang="zh-CN" altLang="en-US"/>
          </a:p>
        </p:txBody>
      </p:sp>
      <p:sp>
        <p:nvSpPr>
          <p:cNvPr id="40" name="Rectangle 35"/>
          <p:cNvSpPr>
            <a:spLocks noChangeArrowheads="1"/>
          </p:cNvSpPr>
          <p:nvPr/>
        </p:nvSpPr>
        <p:spPr bwMode="auto">
          <a:xfrm>
            <a:off x="7784158" y="5870715"/>
            <a:ext cx="2924175" cy="615950"/>
          </a:xfrm>
          <a:prstGeom prst="rect">
            <a:avLst/>
          </a:prstGeom>
          <a:solidFill>
            <a:srgbClr val="FFFFFF"/>
          </a:solidFill>
          <a:ln w="9525">
            <a:solidFill>
              <a:srgbClr val="000000"/>
            </a:solidFill>
            <a:miter lim="800000"/>
          </a:ln>
        </p:spPr>
        <p:txBody>
          <a:bodyPr vert="horz" wrap="square" lIns="91440" tIns="45720" rIns="91440" bIns="45720" numCol="1" anchor="t" anchorCtr="0" compatLnSpc="1">
            <a:spAutoFit/>
          </a:body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zh-CN" sz="10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学院报送考核结果汇总表和处理意见，经学校审批，通知分流淘汰的学生，到研究生院进行学籍处理，领取肄业证或办理博转硕手续。</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41" name="AutoShape 34"/>
          <p:cNvSpPr>
            <a:spLocks noChangeArrowheads="1"/>
          </p:cNvSpPr>
          <p:nvPr/>
        </p:nvSpPr>
        <p:spPr bwMode="auto">
          <a:xfrm>
            <a:off x="9231958" y="5553215"/>
            <a:ext cx="90488" cy="312738"/>
          </a:xfrm>
          <a:prstGeom prst="downArrow">
            <a:avLst>
              <a:gd name="adj1" fmla="val 50000"/>
              <a:gd name="adj2" fmla="val 86403"/>
            </a:avLst>
          </a:prstGeom>
          <a:solidFill>
            <a:srgbClr val="FFFFFF"/>
          </a:solidFill>
          <a:ln w="9525">
            <a:solidFill>
              <a:srgbClr val="000000"/>
            </a:solidFill>
            <a:miter lim="800000"/>
          </a:ln>
        </p:spPr>
        <p:txBody>
          <a:bodyPr vert="eaVert" wrap="square" lIns="91440" tIns="45720" rIns="91440" bIns="45720" numCol="1" anchor="t" anchorCtr="0" compatLnSpc="1"/>
          <a:lstStyle/>
          <a:p>
            <a:endParaRPr lang="zh-CN" altLang="en-US"/>
          </a:p>
        </p:txBody>
      </p:sp>
      <p:sp>
        <p:nvSpPr>
          <p:cNvPr id="42" name="Rectangle 40"/>
          <p:cNvSpPr>
            <a:spLocks noChangeArrowheads="1"/>
          </p:cNvSpPr>
          <p:nvPr/>
        </p:nvSpPr>
        <p:spPr bwMode="auto">
          <a:xfrm>
            <a:off x="11141721" y="1601928"/>
            <a:ext cx="946150" cy="958850"/>
          </a:xfrm>
          <a:prstGeom prst="rect">
            <a:avLst/>
          </a:prstGeom>
          <a:solidFill>
            <a:srgbClr val="FFFFFF"/>
          </a:solidFill>
          <a:ln w="9525">
            <a:solidFill>
              <a:srgbClr val="000000"/>
            </a:solidFill>
            <a:miter lim="800000"/>
          </a:ln>
        </p:spPr>
        <p:txBody>
          <a:bodyPr vert="horz" wrap="square" lIns="91440" tIns="45720" rIns="91440" bIns="45720" numCol="1" anchor="t" anchorCtr="0" compatLnSpc="1">
            <a:spAutoFit/>
          </a:body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zh-CN" sz="10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出国、休学、外出实习等研究生，提交延期申请</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43" name="AutoShape 39"/>
          <p:cNvSpPr>
            <a:spLocks noChangeArrowheads="1"/>
          </p:cNvSpPr>
          <p:nvPr/>
        </p:nvSpPr>
        <p:spPr bwMode="auto">
          <a:xfrm>
            <a:off x="10794058" y="2006740"/>
            <a:ext cx="323850" cy="114300"/>
          </a:xfrm>
          <a:prstGeom prst="rightArrow">
            <a:avLst>
              <a:gd name="adj1" fmla="val 50000"/>
              <a:gd name="adj2" fmla="val 70833"/>
            </a:avLst>
          </a:prstGeom>
          <a:solidFill>
            <a:srgbClr val="FFFFFF"/>
          </a:solidFill>
          <a:ln w="9525">
            <a:solidFill>
              <a:srgbClr val="000000"/>
            </a:solidFill>
            <a:miter lim="800000"/>
          </a:ln>
        </p:spPr>
        <p:txBody>
          <a:bodyPr vert="horz" wrap="square" lIns="91440" tIns="45720" rIns="91440" bIns="45720" numCol="1" anchor="t" anchorCtr="0" compatLnSpc="1"/>
          <a:lstStyle/>
          <a:p>
            <a:endParaRPr lang="zh-CN" altLang="en-US"/>
          </a:p>
        </p:txBody>
      </p:sp>
      <p:sp>
        <p:nvSpPr>
          <p:cNvPr id="44" name="AutoShape 38"/>
          <p:cNvSpPr>
            <a:spLocks noChangeShapeType="1"/>
          </p:cNvSpPr>
          <p:nvPr/>
        </p:nvSpPr>
        <p:spPr bwMode="auto">
          <a:xfrm flipV="1">
            <a:off x="11603682" y="616090"/>
            <a:ext cx="45719" cy="985838"/>
          </a:xfrm>
          <a:prstGeom prst="straightConnector1">
            <a:avLst/>
          </a:prstGeom>
          <a:noFill/>
          <a:ln w="9525">
            <a:solidFill>
              <a:srgbClr val="000000"/>
            </a:solidFill>
            <a:rou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45" name="AutoShape 37"/>
          <p:cNvSpPr>
            <a:spLocks noChangeShapeType="1"/>
          </p:cNvSpPr>
          <p:nvPr/>
        </p:nvSpPr>
        <p:spPr bwMode="auto">
          <a:xfrm flipH="1">
            <a:off x="10765483" y="616090"/>
            <a:ext cx="838200" cy="0"/>
          </a:xfrm>
          <a:prstGeom prst="straightConnector1">
            <a:avLst/>
          </a:prstGeom>
          <a:noFill/>
          <a:ln w="9525">
            <a:solidFill>
              <a:srgbClr val="000000"/>
            </a:solidFill>
            <a:rou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46" name="Rectangle 48"/>
          <p:cNvSpPr>
            <a:spLocks noChangeArrowheads="1"/>
          </p:cNvSpPr>
          <p:nvPr/>
        </p:nvSpPr>
        <p:spPr bwMode="auto">
          <a:xfrm>
            <a:off x="6279208" y="1290778"/>
            <a:ext cx="1123950" cy="1905000"/>
          </a:xfrm>
          <a:prstGeom prst="rect">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0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  </a:t>
            </a:r>
            <a:r>
              <a:rPr kumimoji="0" lang="zh-CN" altLang="en-US" sz="10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学工办集中进行综合表现测评鉴定，汇总不合格名单。</a:t>
            </a:r>
            <a:endParaRPr kumimoji="0" lang="zh-CN" altLang="en-US" sz="600" b="0" i="0" u="none" strike="noStrike" cap="none" normalizeH="0" baseline="0" dirty="0" smtClean="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10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  研工办集中审查学生成绩</a:t>
            </a:r>
            <a:r>
              <a:rPr kumimoji="0" lang="en-US" altLang="zh-CN" sz="10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t>
            </a:r>
            <a:r>
              <a:rPr kumimoji="0" lang="zh-CN" altLang="en-US" sz="10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学分</a:t>
            </a:r>
            <a:r>
              <a:rPr kumimoji="0" lang="en-US" altLang="zh-CN" sz="10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t>
            </a:r>
            <a:r>
              <a:rPr kumimoji="0" lang="zh-CN" altLang="en-US" sz="10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不及格门数</a:t>
            </a:r>
            <a:r>
              <a:rPr kumimoji="0" lang="en-US" altLang="zh-CN" sz="10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t>
            </a:r>
            <a:r>
              <a:rPr kumimoji="0" lang="zh-CN" altLang="en-US" sz="10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重修次数，汇总不合格名单。</a:t>
            </a:r>
            <a:endParaRPr kumimoji="0" lang="zh-CN"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47" name="AutoShape 36"/>
          <p:cNvSpPr>
            <a:spLocks noChangeArrowheads="1"/>
          </p:cNvSpPr>
          <p:nvPr/>
        </p:nvSpPr>
        <p:spPr bwMode="auto">
          <a:xfrm>
            <a:off x="7446021" y="2236277"/>
            <a:ext cx="323850" cy="114300"/>
          </a:xfrm>
          <a:prstGeom prst="rightArrow">
            <a:avLst>
              <a:gd name="adj1" fmla="val 50000"/>
              <a:gd name="adj2" fmla="val 70833"/>
            </a:avLst>
          </a:prstGeom>
          <a:solidFill>
            <a:srgbClr val="FFFFFF"/>
          </a:solidFill>
          <a:ln w="9525">
            <a:solidFill>
              <a:srgbClr val="000000"/>
            </a:solidFill>
            <a:miter lim="800000"/>
          </a:ln>
        </p:spPr>
        <p:txBody>
          <a:bodyPr vert="horz" wrap="square" lIns="91440" tIns="45720" rIns="91440" bIns="45720" numCol="1" anchor="t" anchorCtr="0" compatLnSpc="1"/>
          <a:lstStyle/>
          <a:p>
            <a:endParaRPr lang="zh-CN" altLang="en-US"/>
          </a:p>
        </p:txBody>
      </p:sp>
      <p:sp>
        <p:nvSpPr>
          <p:cNvPr id="49" name="Rectangle 66"/>
          <p:cNvSpPr>
            <a:spLocks noChangeArrowheads="1"/>
          </p:cNvSpPr>
          <p:nvPr/>
        </p:nvSpPr>
        <p:spPr bwMode="auto">
          <a:xfrm>
            <a:off x="6199833" y="21604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50" name="直角三角形 49"/>
          <p:cNvSpPr/>
          <p:nvPr/>
        </p:nvSpPr>
        <p:spPr>
          <a:xfrm flipV="1">
            <a:off x="2313363" y="3544399"/>
            <a:ext cx="111125" cy="101600"/>
          </a:xfrm>
          <a:prstGeom prst="rtTriangle">
            <a:avLst/>
          </a:prstGeom>
          <a:solidFill>
            <a:schemeClr val="accent1">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1" name="直角三角形 50"/>
          <p:cNvSpPr/>
          <p:nvPr/>
        </p:nvSpPr>
        <p:spPr>
          <a:xfrm>
            <a:off x="2313363" y="2977662"/>
            <a:ext cx="111125" cy="101600"/>
          </a:xfrm>
          <a:prstGeom prst="rtTriangle">
            <a:avLst/>
          </a:prstGeom>
          <a:solidFill>
            <a:schemeClr val="accent1">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2" name="直角三角形 51"/>
          <p:cNvSpPr/>
          <p:nvPr/>
        </p:nvSpPr>
        <p:spPr>
          <a:xfrm flipV="1">
            <a:off x="2338763" y="4403237"/>
            <a:ext cx="111125" cy="101600"/>
          </a:xfrm>
          <a:prstGeom prst="rtTriangle">
            <a:avLst/>
          </a:prstGeom>
          <a:solidFill>
            <a:schemeClr val="accent1">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3" name="直角三角形 52"/>
          <p:cNvSpPr/>
          <p:nvPr/>
        </p:nvSpPr>
        <p:spPr>
          <a:xfrm>
            <a:off x="2338763" y="3849199"/>
            <a:ext cx="111125" cy="101600"/>
          </a:xfrm>
          <a:prstGeom prst="rtTriangle">
            <a:avLst/>
          </a:prstGeom>
          <a:solidFill>
            <a:schemeClr val="accent1">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4" name="直角三角形 53"/>
          <p:cNvSpPr/>
          <p:nvPr/>
        </p:nvSpPr>
        <p:spPr>
          <a:xfrm flipV="1">
            <a:off x="2338763" y="5347799"/>
            <a:ext cx="111125" cy="101600"/>
          </a:xfrm>
          <a:prstGeom prst="rtTriangle">
            <a:avLst/>
          </a:prstGeom>
          <a:solidFill>
            <a:schemeClr val="accent1">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5" name="直角三角形 54"/>
          <p:cNvSpPr/>
          <p:nvPr/>
        </p:nvSpPr>
        <p:spPr>
          <a:xfrm>
            <a:off x="2338763" y="4763600"/>
            <a:ext cx="111125" cy="100013"/>
          </a:xfrm>
          <a:prstGeom prst="rtTriangle">
            <a:avLst/>
          </a:prstGeom>
          <a:solidFill>
            <a:schemeClr val="accent1">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8" name="右箭头 57"/>
          <p:cNvSpPr/>
          <p:nvPr/>
        </p:nvSpPr>
        <p:spPr>
          <a:xfrm>
            <a:off x="1475162" y="2977663"/>
            <a:ext cx="1443434" cy="655637"/>
          </a:xfrm>
          <a:prstGeom prst="rightArrow">
            <a:avLst>
              <a:gd name="adj1" fmla="val 72581"/>
              <a:gd name="adj2" fmla="val 46774"/>
            </a:avLst>
          </a:prstGeom>
          <a:solidFill>
            <a:schemeClr val="bg1">
              <a:lumMod val="95000"/>
            </a:schemeClr>
          </a:solid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9" name="右箭头 58"/>
          <p:cNvSpPr/>
          <p:nvPr/>
        </p:nvSpPr>
        <p:spPr>
          <a:xfrm>
            <a:off x="1500562" y="3849199"/>
            <a:ext cx="1418034" cy="655638"/>
          </a:xfrm>
          <a:prstGeom prst="rightArrow">
            <a:avLst>
              <a:gd name="adj1" fmla="val 72581"/>
              <a:gd name="adj2" fmla="val 46774"/>
            </a:avLst>
          </a:prstGeom>
          <a:solidFill>
            <a:schemeClr val="bg1">
              <a:lumMod val="95000"/>
            </a:schemeClr>
          </a:solid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0" name="右箭头 59"/>
          <p:cNvSpPr/>
          <p:nvPr/>
        </p:nvSpPr>
        <p:spPr>
          <a:xfrm>
            <a:off x="1500562" y="4763599"/>
            <a:ext cx="1418034" cy="654050"/>
          </a:xfrm>
          <a:prstGeom prst="rightArrow">
            <a:avLst>
              <a:gd name="adj1" fmla="val 72581"/>
              <a:gd name="adj2" fmla="val 46774"/>
            </a:avLst>
          </a:prstGeom>
          <a:solidFill>
            <a:schemeClr val="bg1">
              <a:lumMod val="95000"/>
            </a:schemeClr>
          </a:solid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1" name="右箭头 60"/>
          <p:cNvSpPr/>
          <p:nvPr/>
        </p:nvSpPr>
        <p:spPr>
          <a:xfrm>
            <a:off x="1469613" y="2097433"/>
            <a:ext cx="1418034" cy="655638"/>
          </a:xfrm>
          <a:prstGeom prst="rightArrow">
            <a:avLst>
              <a:gd name="adj1" fmla="val 72581"/>
              <a:gd name="adj2" fmla="val 46774"/>
            </a:avLst>
          </a:prstGeom>
          <a:solidFill>
            <a:schemeClr val="bg1">
              <a:lumMod val="95000"/>
            </a:schemeClr>
          </a:solid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2" name="矩形 61"/>
          <p:cNvSpPr/>
          <p:nvPr/>
        </p:nvSpPr>
        <p:spPr>
          <a:xfrm>
            <a:off x="433762" y="2977663"/>
            <a:ext cx="1879600" cy="655637"/>
          </a:xfrm>
          <a:prstGeom prst="rect">
            <a:avLst/>
          </a:prstGeom>
          <a:solidFill>
            <a:srgbClr val="3EB4C0"/>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dirty="0" smtClean="0">
                <a:solidFill>
                  <a:srgbClr val="FFFFFF"/>
                </a:solidFill>
                <a:latin typeface="黑体" panose="02010609060101010101" pitchFamily="49" charset="-122"/>
                <a:ea typeface="黑体" panose="02010609060101010101" pitchFamily="49" charset="-122"/>
              </a:rPr>
              <a:t>学术科研情况审核</a:t>
            </a:r>
            <a:endParaRPr lang="zh-CN" altLang="en-US" sz="2000" dirty="0">
              <a:solidFill>
                <a:srgbClr val="FFFFFF"/>
              </a:solidFill>
              <a:latin typeface="黑体" panose="02010609060101010101" pitchFamily="49" charset="-122"/>
              <a:ea typeface="黑体" panose="02010609060101010101" pitchFamily="49" charset="-122"/>
            </a:endParaRPr>
          </a:p>
        </p:txBody>
      </p:sp>
      <p:sp>
        <p:nvSpPr>
          <p:cNvPr id="63" name="矩形 62"/>
          <p:cNvSpPr/>
          <p:nvPr/>
        </p:nvSpPr>
        <p:spPr>
          <a:xfrm>
            <a:off x="459162" y="3849199"/>
            <a:ext cx="1879600" cy="655638"/>
          </a:xfrm>
          <a:prstGeom prst="rect">
            <a:avLst/>
          </a:prstGeom>
          <a:solidFill>
            <a:srgbClr val="4DADA4"/>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dirty="0" smtClean="0">
                <a:latin typeface="黑体" panose="02010609060101010101" pitchFamily="49" charset="-122"/>
                <a:ea typeface="黑体" panose="02010609060101010101" pitchFamily="49" charset="-122"/>
              </a:rPr>
              <a:t>学分及课程成绩审核</a:t>
            </a:r>
            <a:endParaRPr lang="zh-CN" altLang="en-US" sz="2000" dirty="0">
              <a:latin typeface="黑体" panose="02010609060101010101" pitchFamily="49" charset="-122"/>
              <a:ea typeface="黑体" panose="02010609060101010101" pitchFamily="49" charset="-122"/>
            </a:endParaRPr>
          </a:p>
        </p:txBody>
      </p:sp>
      <p:sp>
        <p:nvSpPr>
          <p:cNvPr id="64" name="矩形 63"/>
          <p:cNvSpPr/>
          <p:nvPr/>
        </p:nvSpPr>
        <p:spPr>
          <a:xfrm>
            <a:off x="459162" y="4763599"/>
            <a:ext cx="1879600" cy="654050"/>
          </a:xfrm>
          <a:prstGeom prst="rect">
            <a:avLst/>
          </a:prstGeom>
          <a:solidFill>
            <a:srgbClr val="90C22C"/>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dirty="0">
                <a:solidFill>
                  <a:srgbClr val="FFFFFF"/>
                </a:solidFill>
                <a:latin typeface="黑体" panose="02010609060101010101" pitchFamily="49" charset="-122"/>
                <a:ea typeface="黑体" panose="02010609060101010101" pitchFamily="49" charset="-122"/>
              </a:rPr>
              <a:t>综合表现审核</a:t>
            </a:r>
            <a:endParaRPr lang="zh-CN" altLang="en-US" sz="2000" dirty="0">
              <a:solidFill>
                <a:srgbClr val="FFFFFF"/>
              </a:solidFill>
              <a:latin typeface="黑体" panose="02010609060101010101" pitchFamily="49" charset="-122"/>
              <a:ea typeface="黑体" panose="02010609060101010101" pitchFamily="49" charset="-122"/>
            </a:endParaRPr>
          </a:p>
        </p:txBody>
      </p:sp>
      <p:sp>
        <p:nvSpPr>
          <p:cNvPr id="65" name="矩形 64"/>
          <p:cNvSpPr/>
          <p:nvPr/>
        </p:nvSpPr>
        <p:spPr>
          <a:xfrm>
            <a:off x="428213" y="2097433"/>
            <a:ext cx="1879600" cy="655638"/>
          </a:xfrm>
          <a:prstGeom prst="rect">
            <a:avLst/>
          </a:prstGeom>
          <a:solidFill>
            <a:srgbClr val="EA0000"/>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dirty="0" smtClean="0">
                <a:latin typeface="黑体" panose="02010609060101010101" pitchFamily="49" charset="-122"/>
                <a:ea typeface="黑体" panose="02010609060101010101" pitchFamily="49" charset="-122"/>
              </a:rPr>
              <a:t>自我考评</a:t>
            </a:r>
            <a:endParaRPr lang="zh-CN" altLang="en-US" sz="2000" dirty="0">
              <a:latin typeface="黑体" panose="02010609060101010101" pitchFamily="49" charset="-122"/>
              <a:ea typeface="黑体" panose="02010609060101010101" pitchFamily="49" charset="-122"/>
            </a:endParaRPr>
          </a:p>
        </p:txBody>
      </p:sp>
      <p:sp>
        <p:nvSpPr>
          <p:cNvPr id="66" name="文本框 17"/>
          <p:cNvSpPr txBox="1">
            <a:spLocks noChangeArrowheads="1"/>
          </p:cNvSpPr>
          <p:nvPr/>
        </p:nvSpPr>
        <p:spPr bwMode="auto">
          <a:xfrm>
            <a:off x="2986452" y="3105690"/>
            <a:ext cx="694553" cy="419709"/>
          </a:xfrm>
          <a:prstGeom prst="rect">
            <a:avLst/>
          </a:prstGeom>
          <a:solidFill>
            <a:schemeClr val="accent6">
              <a:lumMod val="40000"/>
              <a:lumOff val="60000"/>
            </a:schemeClr>
          </a:solidFill>
          <a:ln w="9525">
            <a:solidFill>
              <a:srgbClr val="FF0000"/>
            </a:solidFill>
            <a:miter lim="800000"/>
          </a:ln>
        </p:spPr>
        <p:txBody>
          <a:bodyPr lIns="0" tIns="0" rIns="0" bIns="0" anchor="ctr"/>
          <a:lstStyle>
            <a:lvl1pPr eaLnBrk="0" hangingPunct="0">
              <a:defRPr sz="1600">
                <a:solidFill>
                  <a:srgbClr val="A50021"/>
                </a:solidFill>
                <a:latin typeface="Arial" panose="020B0604020202020204" pitchFamily="34" charset="0"/>
                <a:ea typeface="宋体" panose="02010600030101010101" pitchFamily="2" charset="-122"/>
              </a:defRPr>
            </a:lvl1pPr>
            <a:lvl2pPr marL="742950" indent="-285750" eaLnBrk="0" hangingPunct="0">
              <a:defRPr sz="1600">
                <a:solidFill>
                  <a:srgbClr val="A50021"/>
                </a:solidFill>
                <a:latin typeface="Arial" panose="020B0604020202020204" pitchFamily="34" charset="0"/>
                <a:ea typeface="宋体" panose="02010600030101010101" pitchFamily="2" charset="-122"/>
              </a:defRPr>
            </a:lvl2pPr>
            <a:lvl3pPr marL="1143000" indent="-228600" eaLnBrk="0" hangingPunct="0">
              <a:defRPr sz="1600">
                <a:solidFill>
                  <a:srgbClr val="A50021"/>
                </a:solidFill>
                <a:latin typeface="Arial" panose="020B0604020202020204" pitchFamily="34" charset="0"/>
                <a:ea typeface="宋体" panose="02010600030101010101" pitchFamily="2" charset="-122"/>
              </a:defRPr>
            </a:lvl3pPr>
            <a:lvl4pPr marL="1600200" indent="-228600" eaLnBrk="0" hangingPunct="0">
              <a:defRPr sz="1600">
                <a:solidFill>
                  <a:srgbClr val="A50021"/>
                </a:solidFill>
                <a:latin typeface="Arial" panose="020B0604020202020204" pitchFamily="34" charset="0"/>
                <a:ea typeface="宋体" panose="02010600030101010101" pitchFamily="2" charset="-122"/>
              </a:defRPr>
            </a:lvl4pPr>
            <a:lvl5pPr marL="2057400" indent="-228600" eaLnBrk="0" hangingPunct="0">
              <a:defRPr sz="1600">
                <a:solidFill>
                  <a:srgbClr val="A5002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600">
                <a:solidFill>
                  <a:srgbClr val="A5002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600">
                <a:solidFill>
                  <a:srgbClr val="A5002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600">
                <a:solidFill>
                  <a:srgbClr val="A5002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600">
                <a:solidFill>
                  <a:srgbClr val="A50021"/>
                </a:solidFill>
                <a:latin typeface="Arial" panose="020B0604020202020204" pitchFamily="34" charset="0"/>
                <a:ea typeface="宋体" panose="02010600030101010101" pitchFamily="2" charset="-122"/>
              </a:defRPr>
            </a:lvl9pPr>
          </a:lstStyle>
          <a:p>
            <a:pPr algn="just" eaLnBrk="1" hangingPunct="1">
              <a:lnSpc>
                <a:spcPts val="2500"/>
              </a:lnSpc>
            </a:pPr>
            <a:r>
              <a:rPr lang="zh-CN" altLang="en-US" sz="2200" b="1" dirty="0" smtClean="0">
                <a:solidFill>
                  <a:schemeClr val="tx1"/>
                </a:solidFill>
                <a:latin typeface="黑体" panose="02010609060101010101" pitchFamily="49" charset="-122"/>
                <a:ea typeface="黑体" panose="02010609060101010101" pitchFamily="49" charset="-122"/>
              </a:rPr>
              <a:t>导师</a:t>
            </a:r>
            <a:endParaRPr lang="zh-CN" altLang="en-US" sz="2200" b="1" dirty="0">
              <a:solidFill>
                <a:schemeClr val="tx1"/>
              </a:solidFill>
              <a:latin typeface="黑体" panose="02010609060101010101" pitchFamily="49" charset="-122"/>
              <a:ea typeface="黑体" panose="02010609060101010101" pitchFamily="49" charset="-122"/>
            </a:endParaRPr>
          </a:p>
        </p:txBody>
      </p:sp>
      <p:sp>
        <p:nvSpPr>
          <p:cNvPr id="67" name="矩形 19"/>
          <p:cNvSpPr>
            <a:spLocks noChangeArrowheads="1"/>
          </p:cNvSpPr>
          <p:nvPr/>
        </p:nvSpPr>
        <p:spPr bwMode="auto">
          <a:xfrm>
            <a:off x="2979772" y="3929820"/>
            <a:ext cx="910034" cy="449407"/>
          </a:xfrm>
          <a:prstGeom prst="rect">
            <a:avLst/>
          </a:prstGeom>
          <a:solidFill>
            <a:schemeClr val="accent1">
              <a:lumMod val="40000"/>
              <a:lumOff val="60000"/>
            </a:schemeClr>
          </a:solidFill>
          <a:ln w="9525">
            <a:solidFill>
              <a:schemeClr val="accent1">
                <a:lumMod val="60000"/>
                <a:lumOff val="40000"/>
              </a:schemeClr>
            </a:solidFill>
            <a:miter lim="800000"/>
          </a:ln>
        </p:spPr>
        <p:txBody>
          <a:bodyPr lIns="0" tIns="0" rIns="0" bIns="0" anchor="ctr"/>
          <a:lstStyle>
            <a:lvl1pPr eaLnBrk="0" hangingPunct="0">
              <a:defRPr sz="1600">
                <a:solidFill>
                  <a:srgbClr val="A50021"/>
                </a:solidFill>
                <a:latin typeface="Arial" panose="020B0604020202020204" pitchFamily="34" charset="0"/>
                <a:ea typeface="宋体" panose="02010600030101010101" pitchFamily="2" charset="-122"/>
              </a:defRPr>
            </a:lvl1pPr>
            <a:lvl2pPr marL="742950" indent="-285750" eaLnBrk="0" hangingPunct="0">
              <a:defRPr sz="1600">
                <a:solidFill>
                  <a:srgbClr val="A50021"/>
                </a:solidFill>
                <a:latin typeface="Arial" panose="020B0604020202020204" pitchFamily="34" charset="0"/>
                <a:ea typeface="宋体" panose="02010600030101010101" pitchFamily="2" charset="-122"/>
              </a:defRPr>
            </a:lvl2pPr>
            <a:lvl3pPr marL="1143000" indent="-228600" eaLnBrk="0" hangingPunct="0">
              <a:defRPr sz="1600">
                <a:solidFill>
                  <a:srgbClr val="A50021"/>
                </a:solidFill>
                <a:latin typeface="Arial" panose="020B0604020202020204" pitchFamily="34" charset="0"/>
                <a:ea typeface="宋体" panose="02010600030101010101" pitchFamily="2" charset="-122"/>
              </a:defRPr>
            </a:lvl3pPr>
            <a:lvl4pPr marL="1600200" indent="-228600" eaLnBrk="0" hangingPunct="0">
              <a:defRPr sz="1600">
                <a:solidFill>
                  <a:srgbClr val="A50021"/>
                </a:solidFill>
                <a:latin typeface="Arial" panose="020B0604020202020204" pitchFamily="34" charset="0"/>
                <a:ea typeface="宋体" panose="02010600030101010101" pitchFamily="2" charset="-122"/>
              </a:defRPr>
            </a:lvl4pPr>
            <a:lvl5pPr marL="2057400" indent="-228600" eaLnBrk="0" hangingPunct="0">
              <a:defRPr sz="1600">
                <a:solidFill>
                  <a:srgbClr val="A5002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600">
                <a:solidFill>
                  <a:srgbClr val="A5002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600">
                <a:solidFill>
                  <a:srgbClr val="A5002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600">
                <a:solidFill>
                  <a:srgbClr val="A5002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600">
                <a:solidFill>
                  <a:srgbClr val="A50021"/>
                </a:solidFill>
                <a:latin typeface="Arial" panose="020B0604020202020204" pitchFamily="34" charset="0"/>
                <a:ea typeface="宋体" panose="02010600030101010101" pitchFamily="2" charset="-122"/>
              </a:defRPr>
            </a:lvl9pPr>
          </a:lstStyle>
          <a:p>
            <a:pPr algn="just" eaLnBrk="1" hangingPunct="1">
              <a:lnSpc>
                <a:spcPts val="2500"/>
              </a:lnSpc>
            </a:pPr>
            <a:r>
              <a:rPr lang="zh-CN" altLang="en-US" sz="2200" b="1" dirty="0" smtClean="0">
                <a:solidFill>
                  <a:schemeClr val="tx1"/>
                </a:solidFill>
                <a:latin typeface="黑体" panose="02010609060101010101" pitchFamily="49" charset="-122"/>
                <a:ea typeface="黑体" panose="02010609060101010101" pitchFamily="49" charset="-122"/>
              </a:rPr>
              <a:t>研工办</a:t>
            </a:r>
            <a:endParaRPr lang="zh-CN" altLang="en-US" sz="2200" b="1" dirty="0">
              <a:solidFill>
                <a:schemeClr val="tx1"/>
              </a:solidFill>
              <a:latin typeface="黑体" panose="02010609060101010101" pitchFamily="49" charset="-122"/>
              <a:ea typeface="黑体" panose="02010609060101010101" pitchFamily="49" charset="-122"/>
            </a:endParaRPr>
          </a:p>
        </p:txBody>
      </p:sp>
      <p:sp>
        <p:nvSpPr>
          <p:cNvPr id="68" name="矩形 21"/>
          <p:cNvSpPr>
            <a:spLocks noChangeArrowheads="1"/>
          </p:cNvSpPr>
          <p:nvPr/>
        </p:nvSpPr>
        <p:spPr bwMode="auto">
          <a:xfrm>
            <a:off x="3002666" y="4889402"/>
            <a:ext cx="913813" cy="358115"/>
          </a:xfrm>
          <a:prstGeom prst="rect">
            <a:avLst/>
          </a:prstGeom>
          <a:solidFill>
            <a:schemeClr val="accent2">
              <a:lumMod val="40000"/>
              <a:lumOff val="60000"/>
            </a:schemeClr>
          </a:solidFill>
          <a:ln w="9525">
            <a:solidFill>
              <a:srgbClr val="FF0000"/>
            </a:solidFill>
            <a:miter lim="800000"/>
          </a:ln>
        </p:spPr>
        <p:txBody>
          <a:bodyPr lIns="0" tIns="0" rIns="0" bIns="0" anchor="ctr"/>
          <a:lstStyle>
            <a:lvl1pPr eaLnBrk="0" hangingPunct="0">
              <a:defRPr sz="1600">
                <a:solidFill>
                  <a:srgbClr val="A50021"/>
                </a:solidFill>
                <a:latin typeface="Arial" panose="020B0604020202020204" pitchFamily="34" charset="0"/>
                <a:ea typeface="宋体" panose="02010600030101010101" pitchFamily="2" charset="-122"/>
              </a:defRPr>
            </a:lvl1pPr>
            <a:lvl2pPr marL="742950" indent="-285750" eaLnBrk="0" hangingPunct="0">
              <a:defRPr sz="1600">
                <a:solidFill>
                  <a:srgbClr val="A50021"/>
                </a:solidFill>
                <a:latin typeface="Arial" panose="020B0604020202020204" pitchFamily="34" charset="0"/>
                <a:ea typeface="宋体" panose="02010600030101010101" pitchFamily="2" charset="-122"/>
              </a:defRPr>
            </a:lvl2pPr>
            <a:lvl3pPr marL="1143000" indent="-228600" eaLnBrk="0" hangingPunct="0">
              <a:defRPr sz="1600">
                <a:solidFill>
                  <a:srgbClr val="A50021"/>
                </a:solidFill>
                <a:latin typeface="Arial" panose="020B0604020202020204" pitchFamily="34" charset="0"/>
                <a:ea typeface="宋体" panose="02010600030101010101" pitchFamily="2" charset="-122"/>
              </a:defRPr>
            </a:lvl3pPr>
            <a:lvl4pPr marL="1600200" indent="-228600" eaLnBrk="0" hangingPunct="0">
              <a:defRPr sz="1600">
                <a:solidFill>
                  <a:srgbClr val="A50021"/>
                </a:solidFill>
                <a:latin typeface="Arial" panose="020B0604020202020204" pitchFamily="34" charset="0"/>
                <a:ea typeface="宋体" panose="02010600030101010101" pitchFamily="2" charset="-122"/>
              </a:defRPr>
            </a:lvl4pPr>
            <a:lvl5pPr marL="2057400" indent="-228600" eaLnBrk="0" hangingPunct="0">
              <a:defRPr sz="1600">
                <a:solidFill>
                  <a:srgbClr val="A5002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600">
                <a:solidFill>
                  <a:srgbClr val="A5002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600">
                <a:solidFill>
                  <a:srgbClr val="A5002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600">
                <a:solidFill>
                  <a:srgbClr val="A5002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600">
                <a:solidFill>
                  <a:srgbClr val="A50021"/>
                </a:solidFill>
                <a:latin typeface="Arial" panose="020B0604020202020204" pitchFamily="34" charset="0"/>
                <a:ea typeface="宋体" panose="02010600030101010101" pitchFamily="2" charset="-122"/>
              </a:defRPr>
            </a:lvl9pPr>
          </a:lstStyle>
          <a:p>
            <a:pPr algn="just" eaLnBrk="1" hangingPunct="1">
              <a:lnSpc>
                <a:spcPts val="2500"/>
              </a:lnSpc>
            </a:pPr>
            <a:r>
              <a:rPr lang="zh-CN" altLang="en-US" sz="2200" b="1" dirty="0" smtClean="0">
                <a:solidFill>
                  <a:schemeClr val="tx1"/>
                </a:solidFill>
                <a:latin typeface="黑体" panose="02010609060101010101" pitchFamily="49" charset="-122"/>
                <a:ea typeface="黑体" panose="02010609060101010101" pitchFamily="49" charset="-122"/>
              </a:rPr>
              <a:t>学工办</a:t>
            </a:r>
            <a:endParaRPr lang="en-US" altLang="zh-CN" sz="2200" b="1" dirty="0">
              <a:solidFill>
                <a:schemeClr val="tx1"/>
              </a:solidFill>
              <a:latin typeface="黑体" panose="02010609060101010101" pitchFamily="49" charset="-122"/>
              <a:ea typeface="黑体" panose="02010609060101010101" pitchFamily="49" charset="-122"/>
            </a:endParaRPr>
          </a:p>
        </p:txBody>
      </p:sp>
      <p:sp>
        <p:nvSpPr>
          <p:cNvPr id="69" name="矩形 23"/>
          <p:cNvSpPr>
            <a:spLocks noChangeArrowheads="1"/>
          </p:cNvSpPr>
          <p:nvPr/>
        </p:nvSpPr>
        <p:spPr bwMode="auto">
          <a:xfrm>
            <a:off x="2979772" y="2243278"/>
            <a:ext cx="883495" cy="418232"/>
          </a:xfrm>
          <a:prstGeom prst="rect">
            <a:avLst/>
          </a:prstGeom>
          <a:solidFill>
            <a:srgbClr val="FFFF00"/>
          </a:solidFill>
          <a:ln w="9525">
            <a:solidFill>
              <a:srgbClr val="FF0000"/>
            </a:solidFill>
            <a:miter lim="800000"/>
          </a:ln>
        </p:spPr>
        <p:txBody>
          <a:bodyPr lIns="0" tIns="0" rIns="0" bIns="0" anchor="ctr"/>
          <a:lstStyle>
            <a:lvl1pPr eaLnBrk="0" hangingPunct="0">
              <a:defRPr sz="1600">
                <a:solidFill>
                  <a:srgbClr val="A50021"/>
                </a:solidFill>
                <a:latin typeface="Arial" panose="020B0604020202020204" pitchFamily="34" charset="0"/>
                <a:ea typeface="宋体" panose="02010600030101010101" pitchFamily="2" charset="-122"/>
              </a:defRPr>
            </a:lvl1pPr>
            <a:lvl2pPr marL="742950" indent="-285750" eaLnBrk="0" hangingPunct="0">
              <a:defRPr sz="1600">
                <a:solidFill>
                  <a:srgbClr val="A50021"/>
                </a:solidFill>
                <a:latin typeface="Arial" panose="020B0604020202020204" pitchFamily="34" charset="0"/>
                <a:ea typeface="宋体" panose="02010600030101010101" pitchFamily="2" charset="-122"/>
              </a:defRPr>
            </a:lvl2pPr>
            <a:lvl3pPr marL="1143000" indent="-228600" eaLnBrk="0" hangingPunct="0">
              <a:defRPr sz="1600">
                <a:solidFill>
                  <a:srgbClr val="A50021"/>
                </a:solidFill>
                <a:latin typeface="Arial" panose="020B0604020202020204" pitchFamily="34" charset="0"/>
                <a:ea typeface="宋体" panose="02010600030101010101" pitchFamily="2" charset="-122"/>
              </a:defRPr>
            </a:lvl3pPr>
            <a:lvl4pPr marL="1600200" indent="-228600" eaLnBrk="0" hangingPunct="0">
              <a:defRPr sz="1600">
                <a:solidFill>
                  <a:srgbClr val="A50021"/>
                </a:solidFill>
                <a:latin typeface="Arial" panose="020B0604020202020204" pitchFamily="34" charset="0"/>
                <a:ea typeface="宋体" panose="02010600030101010101" pitchFamily="2" charset="-122"/>
              </a:defRPr>
            </a:lvl4pPr>
            <a:lvl5pPr marL="2057400" indent="-228600" eaLnBrk="0" hangingPunct="0">
              <a:defRPr sz="1600">
                <a:solidFill>
                  <a:srgbClr val="A5002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600">
                <a:solidFill>
                  <a:srgbClr val="A5002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600">
                <a:solidFill>
                  <a:srgbClr val="A5002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600">
                <a:solidFill>
                  <a:srgbClr val="A5002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600">
                <a:solidFill>
                  <a:srgbClr val="A50021"/>
                </a:solidFill>
                <a:latin typeface="Arial" panose="020B0604020202020204" pitchFamily="34" charset="0"/>
                <a:ea typeface="宋体" panose="02010600030101010101" pitchFamily="2" charset="-122"/>
              </a:defRPr>
            </a:lvl9pPr>
          </a:lstStyle>
          <a:p>
            <a:pPr algn="just" eaLnBrk="1" hangingPunct="1">
              <a:lnSpc>
                <a:spcPts val="2500"/>
              </a:lnSpc>
            </a:pPr>
            <a:r>
              <a:rPr lang="zh-CN" altLang="en-US" sz="2200" b="1" dirty="0" smtClean="0">
                <a:solidFill>
                  <a:schemeClr val="tx1"/>
                </a:solidFill>
                <a:latin typeface="黑体" panose="02010609060101010101" pitchFamily="49" charset="-122"/>
                <a:ea typeface="黑体" panose="02010609060101010101" pitchFamily="49" charset="-122"/>
              </a:rPr>
              <a:t>研究生</a:t>
            </a:r>
            <a:endParaRPr lang="zh-CN" altLang="en-US" sz="2200" b="1" dirty="0">
              <a:solidFill>
                <a:schemeClr val="tx1"/>
              </a:solidFill>
              <a:latin typeface="黑体" panose="02010609060101010101" pitchFamily="49" charset="-122"/>
              <a:ea typeface="黑体" panose="02010609060101010101" pitchFamily="49" charset="-122"/>
            </a:endParaRPr>
          </a:p>
        </p:txBody>
      </p:sp>
      <p:grpSp>
        <p:nvGrpSpPr>
          <p:cNvPr id="70" name="组合 1"/>
          <p:cNvGrpSpPr/>
          <p:nvPr/>
        </p:nvGrpSpPr>
        <p:grpSpPr bwMode="auto">
          <a:xfrm>
            <a:off x="433762" y="1604963"/>
            <a:ext cx="3627834" cy="175023"/>
            <a:chOff x="0" y="0"/>
            <a:chExt cx="10080625" cy="103239"/>
          </a:xfrm>
        </p:grpSpPr>
        <p:sp>
          <p:nvSpPr>
            <p:cNvPr id="71" name="矩形 2"/>
            <p:cNvSpPr>
              <a:spLocks noChangeArrowheads="1"/>
            </p:cNvSpPr>
            <p:nvPr/>
          </p:nvSpPr>
          <p:spPr bwMode="auto">
            <a:xfrm>
              <a:off x="0" y="0"/>
              <a:ext cx="1983307" cy="103239"/>
            </a:xfrm>
            <a:prstGeom prst="rect">
              <a:avLst/>
            </a:prstGeom>
            <a:solidFill>
              <a:srgbClr val="3F762A"/>
            </a:solidFill>
            <a:ln>
              <a:noFill/>
            </a:ln>
            <a:extLst>
              <a:ext uri="{91240B29-F687-4F45-9708-019B960494DF}">
                <a14:hiddenLine xmlns:a14="http://schemas.microsoft.com/office/drawing/2010/main" w="12700">
                  <a:solidFill>
                    <a:srgbClr val="3D7329"/>
                  </a:solidFill>
                  <a:bevel/>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200">
                <a:solidFill>
                  <a:srgbClr val="FFFFFF"/>
                </a:solidFill>
                <a:latin typeface="宋体" panose="02010600030101010101" pitchFamily="2" charset="-122"/>
                <a:sym typeface="宋体" panose="02010600030101010101" pitchFamily="2" charset="-122"/>
              </a:endParaRPr>
            </a:p>
          </p:txBody>
        </p:sp>
        <p:sp>
          <p:nvSpPr>
            <p:cNvPr id="72" name="直接连接符 3"/>
            <p:cNvSpPr>
              <a:spLocks noChangeShapeType="1"/>
            </p:cNvSpPr>
            <p:nvPr/>
          </p:nvSpPr>
          <p:spPr bwMode="auto">
            <a:xfrm flipV="1">
              <a:off x="1983307" y="77839"/>
              <a:ext cx="8097318" cy="1"/>
            </a:xfrm>
            <a:prstGeom prst="line">
              <a:avLst/>
            </a:prstGeom>
            <a:noFill/>
            <a:ln w="25400">
              <a:solidFill>
                <a:schemeClr val="accent1"/>
              </a:solidFill>
              <a:bevel/>
            </a:ln>
            <a:extLst>
              <a:ext uri="{909E8E84-426E-40DD-AFC4-6F175D3DCCD1}">
                <a14:hiddenFill xmlns:a14="http://schemas.microsoft.com/office/drawing/2010/main">
                  <a:noFill/>
                </a14:hiddenFill>
              </a:ext>
            </a:extLst>
          </p:spPr>
          <p:txBody>
            <a:bodyPr/>
            <a:lstStyle/>
            <a:p>
              <a:endParaRPr lang="zh-CN" altLang="en-US" sz="1200"/>
            </a:p>
          </p:txBody>
        </p:sp>
      </p:grpSp>
      <p:sp>
        <p:nvSpPr>
          <p:cNvPr id="73" name="文本框 4"/>
          <p:cNvSpPr>
            <a:spLocks noChangeArrowheads="1"/>
          </p:cNvSpPr>
          <p:nvPr/>
        </p:nvSpPr>
        <p:spPr bwMode="auto">
          <a:xfrm>
            <a:off x="1195047" y="1290936"/>
            <a:ext cx="32624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dirty="0" smtClean="0">
                <a:solidFill>
                  <a:srgbClr val="000000"/>
                </a:solidFill>
                <a:latin typeface="微软雅黑" panose="020B0503020204020204" pitchFamily="34" charset="-122"/>
                <a:ea typeface="微软雅黑" panose="020B0503020204020204" pitchFamily="34" charset="-122"/>
                <a:sym typeface="方正正中黑简体" pitchFamily="2" charset="-122"/>
              </a:rPr>
              <a:t>中期考核及开题答辩：</a:t>
            </a:r>
            <a:endParaRPr lang="zh-CN" altLang="en-US" sz="2400" dirty="0">
              <a:solidFill>
                <a:srgbClr val="000000"/>
              </a:solidFill>
              <a:latin typeface="微软雅黑" panose="020B0503020204020204" pitchFamily="34" charset="-122"/>
              <a:ea typeface="微软雅黑" panose="020B0503020204020204" pitchFamily="34" charset="-122"/>
              <a:sym typeface="方正正中黑简体" pitchFamily="2" charset="-122"/>
            </a:endParaRPr>
          </a:p>
        </p:txBody>
      </p:sp>
      <p:sp>
        <p:nvSpPr>
          <p:cNvPr id="74" name="直角三角形 73"/>
          <p:cNvSpPr/>
          <p:nvPr/>
        </p:nvSpPr>
        <p:spPr>
          <a:xfrm flipV="1">
            <a:off x="2338763" y="6272213"/>
            <a:ext cx="111125" cy="101600"/>
          </a:xfrm>
          <a:prstGeom prst="rtTriangle">
            <a:avLst/>
          </a:prstGeom>
          <a:solidFill>
            <a:schemeClr val="accent1">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75" name="直角三角形 74"/>
          <p:cNvSpPr/>
          <p:nvPr/>
        </p:nvSpPr>
        <p:spPr>
          <a:xfrm>
            <a:off x="2338763" y="5718175"/>
            <a:ext cx="111125" cy="101600"/>
          </a:xfrm>
          <a:prstGeom prst="rtTriangle">
            <a:avLst/>
          </a:prstGeom>
          <a:solidFill>
            <a:schemeClr val="accent1">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76" name="右箭头 75"/>
          <p:cNvSpPr/>
          <p:nvPr/>
        </p:nvSpPr>
        <p:spPr>
          <a:xfrm>
            <a:off x="1500562" y="5718175"/>
            <a:ext cx="1418034" cy="655638"/>
          </a:xfrm>
          <a:prstGeom prst="rightArrow">
            <a:avLst>
              <a:gd name="adj1" fmla="val 72581"/>
              <a:gd name="adj2" fmla="val 46774"/>
            </a:avLst>
          </a:prstGeom>
          <a:solidFill>
            <a:schemeClr val="bg1">
              <a:lumMod val="95000"/>
            </a:schemeClr>
          </a:solid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77" name="矩形 76"/>
          <p:cNvSpPr/>
          <p:nvPr/>
        </p:nvSpPr>
        <p:spPr>
          <a:xfrm>
            <a:off x="459162" y="5718175"/>
            <a:ext cx="1879600" cy="655638"/>
          </a:xfrm>
          <a:prstGeom prst="rect">
            <a:avLst/>
          </a:prstGeom>
          <a:solidFill>
            <a:srgbClr val="00AAE6"/>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dirty="0" smtClean="0">
                <a:latin typeface="黑体" panose="02010609060101010101" pitchFamily="49" charset="-122"/>
                <a:ea typeface="黑体" panose="02010609060101010101" pitchFamily="49" charset="-122"/>
              </a:rPr>
              <a:t>开题报告</a:t>
            </a:r>
            <a:endParaRPr lang="zh-CN" altLang="en-US" sz="2000" dirty="0">
              <a:latin typeface="黑体" panose="02010609060101010101" pitchFamily="49" charset="-122"/>
              <a:ea typeface="黑体" panose="02010609060101010101" pitchFamily="49" charset="-122"/>
            </a:endParaRPr>
          </a:p>
        </p:txBody>
      </p:sp>
      <p:sp>
        <p:nvSpPr>
          <p:cNvPr id="78" name="矩形 23"/>
          <p:cNvSpPr>
            <a:spLocks noChangeArrowheads="1"/>
          </p:cNvSpPr>
          <p:nvPr/>
        </p:nvSpPr>
        <p:spPr bwMode="auto">
          <a:xfrm>
            <a:off x="2963460" y="5836971"/>
            <a:ext cx="1746654" cy="661183"/>
          </a:xfrm>
          <a:prstGeom prst="rect">
            <a:avLst/>
          </a:prstGeom>
          <a:solidFill>
            <a:schemeClr val="accent4">
              <a:lumMod val="60000"/>
              <a:lumOff val="40000"/>
            </a:schemeClr>
          </a:solidFill>
          <a:ln w="9525">
            <a:solidFill>
              <a:srgbClr val="FF0000"/>
            </a:solidFill>
            <a:miter lim="800000"/>
          </a:ln>
        </p:spPr>
        <p:txBody>
          <a:bodyPr lIns="0" tIns="0" rIns="0" bIns="0" anchor="ctr"/>
          <a:lstStyle>
            <a:lvl1pPr eaLnBrk="0" hangingPunct="0">
              <a:defRPr sz="1600">
                <a:solidFill>
                  <a:srgbClr val="A50021"/>
                </a:solidFill>
                <a:latin typeface="Arial" panose="020B0604020202020204" pitchFamily="34" charset="0"/>
                <a:ea typeface="宋体" panose="02010600030101010101" pitchFamily="2" charset="-122"/>
              </a:defRPr>
            </a:lvl1pPr>
            <a:lvl2pPr marL="742950" indent="-285750" eaLnBrk="0" hangingPunct="0">
              <a:defRPr sz="1600">
                <a:solidFill>
                  <a:srgbClr val="A50021"/>
                </a:solidFill>
                <a:latin typeface="Arial" panose="020B0604020202020204" pitchFamily="34" charset="0"/>
                <a:ea typeface="宋体" panose="02010600030101010101" pitchFamily="2" charset="-122"/>
              </a:defRPr>
            </a:lvl2pPr>
            <a:lvl3pPr marL="1143000" indent="-228600" eaLnBrk="0" hangingPunct="0">
              <a:defRPr sz="1600">
                <a:solidFill>
                  <a:srgbClr val="A50021"/>
                </a:solidFill>
                <a:latin typeface="Arial" panose="020B0604020202020204" pitchFamily="34" charset="0"/>
                <a:ea typeface="宋体" panose="02010600030101010101" pitchFamily="2" charset="-122"/>
              </a:defRPr>
            </a:lvl3pPr>
            <a:lvl4pPr marL="1600200" indent="-228600" eaLnBrk="0" hangingPunct="0">
              <a:defRPr sz="1600">
                <a:solidFill>
                  <a:srgbClr val="A50021"/>
                </a:solidFill>
                <a:latin typeface="Arial" panose="020B0604020202020204" pitchFamily="34" charset="0"/>
                <a:ea typeface="宋体" panose="02010600030101010101" pitchFamily="2" charset="-122"/>
              </a:defRPr>
            </a:lvl4pPr>
            <a:lvl5pPr marL="2057400" indent="-228600" eaLnBrk="0" hangingPunct="0">
              <a:defRPr sz="1600">
                <a:solidFill>
                  <a:srgbClr val="A5002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600">
                <a:solidFill>
                  <a:srgbClr val="A5002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600">
                <a:solidFill>
                  <a:srgbClr val="A5002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600">
                <a:solidFill>
                  <a:srgbClr val="A5002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600">
                <a:solidFill>
                  <a:srgbClr val="A50021"/>
                </a:solidFill>
                <a:latin typeface="Arial" panose="020B0604020202020204" pitchFamily="34" charset="0"/>
                <a:ea typeface="宋体" panose="02010600030101010101" pitchFamily="2" charset="-122"/>
              </a:defRPr>
            </a:lvl9pPr>
          </a:lstStyle>
          <a:p>
            <a:pPr algn="just" eaLnBrk="1" hangingPunct="1">
              <a:lnSpc>
                <a:spcPts val="2500"/>
              </a:lnSpc>
            </a:pPr>
            <a:r>
              <a:rPr lang="zh-CN" altLang="en-US" sz="2000" b="1" dirty="0" smtClean="0">
                <a:solidFill>
                  <a:schemeClr val="tx1"/>
                </a:solidFill>
                <a:latin typeface="黑体" panose="02010609060101010101" pitchFamily="49" charset="-122"/>
                <a:ea typeface="黑体" panose="02010609060101010101" pitchFamily="49" charset="-122"/>
              </a:rPr>
              <a:t>导师及专家组评阅打分</a:t>
            </a:r>
            <a:endParaRPr lang="zh-CN" altLang="en-US" sz="2000" b="1" dirty="0">
              <a:solidFill>
                <a:schemeClr val="tx1"/>
              </a:solidFill>
              <a:latin typeface="黑体" panose="02010609060101010101" pitchFamily="49" charset="-122"/>
              <a:ea typeface="黑体" panose="02010609060101010101" pitchFamily="49" charset="-122"/>
            </a:endParaRPr>
          </a:p>
        </p:txBody>
      </p:sp>
      <p:sp>
        <p:nvSpPr>
          <p:cNvPr id="79" name="右大括号 78"/>
          <p:cNvSpPr/>
          <p:nvPr/>
        </p:nvSpPr>
        <p:spPr>
          <a:xfrm>
            <a:off x="3906302" y="2376202"/>
            <a:ext cx="261260" cy="2848162"/>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0" name="矩形 23"/>
          <p:cNvSpPr>
            <a:spLocks noChangeArrowheads="1"/>
          </p:cNvSpPr>
          <p:nvPr/>
        </p:nvSpPr>
        <p:spPr bwMode="auto">
          <a:xfrm>
            <a:off x="4248128" y="3453587"/>
            <a:ext cx="1789154" cy="687914"/>
          </a:xfrm>
          <a:prstGeom prst="rect">
            <a:avLst/>
          </a:prstGeom>
          <a:noFill/>
          <a:ln w="9525">
            <a:solidFill>
              <a:srgbClr val="FF0000"/>
            </a:solidFill>
            <a:miter lim="800000"/>
          </a:ln>
          <a:extLst>
            <a:ext uri="{909E8E84-426E-40DD-AFC4-6F175D3DCCD1}">
              <a14:hiddenFill xmlns:a14="http://schemas.microsoft.com/office/drawing/2010/main">
                <a:solidFill>
                  <a:srgbClr val="FFFFFF"/>
                </a:solidFill>
              </a14:hiddenFill>
            </a:ext>
          </a:extLst>
        </p:spPr>
        <p:txBody>
          <a:bodyPr lIns="0" tIns="0" rIns="0" bIns="0" anchor="ctr"/>
          <a:lstStyle>
            <a:lvl1pPr eaLnBrk="0" hangingPunct="0">
              <a:defRPr sz="1600">
                <a:solidFill>
                  <a:srgbClr val="A50021"/>
                </a:solidFill>
                <a:latin typeface="Arial" panose="020B0604020202020204" pitchFamily="34" charset="0"/>
                <a:ea typeface="宋体" panose="02010600030101010101" pitchFamily="2" charset="-122"/>
              </a:defRPr>
            </a:lvl1pPr>
            <a:lvl2pPr marL="742950" indent="-285750" eaLnBrk="0" hangingPunct="0">
              <a:defRPr sz="1600">
                <a:solidFill>
                  <a:srgbClr val="A50021"/>
                </a:solidFill>
                <a:latin typeface="Arial" panose="020B0604020202020204" pitchFamily="34" charset="0"/>
                <a:ea typeface="宋体" panose="02010600030101010101" pitchFamily="2" charset="-122"/>
              </a:defRPr>
            </a:lvl2pPr>
            <a:lvl3pPr marL="1143000" indent="-228600" eaLnBrk="0" hangingPunct="0">
              <a:defRPr sz="1600">
                <a:solidFill>
                  <a:srgbClr val="A50021"/>
                </a:solidFill>
                <a:latin typeface="Arial" panose="020B0604020202020204" pitchFamily="34" charset="0"/>
                <a:ea typeface="宋体" panose="02010600030101010101" pitchFamily="2" charset="-122"/>
              </a:defRPr>
            </a:lvl3pPr>
            <a:lvl4pPr marL="1600200" indent="-228600" eaLnBrk="0" hangingPunct="0">
              <a:defRPr sz="1600">
                <a:solidFill>
                  <a:srgbClr val="A50021"/>
                </a:solidFill>
                <a:latin typeface="Arial" panose="020B0604020202020204" pitchFamily="34" charset="0"/>
                <a:ea typeface="宋体" panose="02010600030101010101" pitchFamily="2" charset="-122"/>
              </a:defRPr>
            </a:lvl4pPr>
            <a:lvl5pPr marL="2057400" indent="-228600" eaLnBrk="0" hangingPunct="0">
              <a:defRPr sz="1600">
                <a:solidFill>
                  <a:srgbClr val="A5002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600">
                <a:solidFill>
                  <a:srgbClr val="A5002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600">
                <a:solidFill>
                  <a:srgbClr val="A5002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600">
                <a:solidFill>
                  <a:srgbClr val="A5002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600">
                <a:solidFill>
                  <a:srgbClr val="A50021"/>
                </a:solidFill>
                <a:latin typeface="Arial" panose="020B0604020202020204" pitchFamily="34" charset="0"/>
                <a:ea typeface="宋体" panose="02010600030101010101" pitchFamily="2" charset="-122"/>
              </a:defRPr>
            </a:lvl9pPr>
          </a:lstStyle>
          <a:p>
            <a:pPr algn="just" eaLnBrk="1" hangingPunct="1">
              <a:lnSpc>
                <a:spcPts val="2500"/>
              </a:lnSpc>
            </a:pPr>
            <a:r>
              <a:rPr lang="zh-CN" altLang="en-US" sz="2200" b="1" dirty="0" smtClean="0">
                <a:solidFill>
                  <a:schemeClr val="tx1"/>
                </a:solidFill>
                <a:latin typeface="黑体" panose="02010609060101010101" pitchFamily="49" charset="-122"/>
                <a:ea typeface="黑体" panose="02010609060101010101" pitchFamily="49" charset="-122"/>
              </a:rPr>
              <a:t>考评小组进行综合评价</a:t>
            </a:r>
            <a:endParaRPr lang="zh-CN" altLang="en-US" sz="2200" b="1" dirty="0">
              <a:solidFill>
                <a:schemeClr val="tx1"/>
              </a:solidFill>
              <a:latin typeface="黑体" panose="02010609060101010101" pitchFamily="49" charset="-122"/>
              <a:ea typeface="黑体" panose="02010609060101010101" pitchFamily="49" charset="-122"/>
            </a:endParaRPr>
          </a:p>
        </p:txBody>
      </p:sp>
      <p:cxnSp>
        <p:nvCxnSpPr>
          <p:cNvPr id="82" name="肘形连接符 81"/>
          <p:cNvCxnSpPr>
            <a:stCxn id="78" idx="3"/>
          </p:cNvCxnSpPr>
          <p:nvPr/>
        </p:nvCxnSpPr>
        <p:spPr>
          <a:xfrm flipV="1">
            <a:off x="4710114" y="4139673"/>
            <a:ext cx="585366" cy="202789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5" name="肘形连接符 84"/>
          <p:cNvCxnSpPr>
            <a:stCxn id="86" idx="1"/>
          </p:cNvCxnSpPr>
          <p:nvPr/>
        </p:nvCxnSpPr>
        <p:spPr>
          <a:xfrm rot="10800000" flipV="1">
            <a:off x="154130" y="4188477"/>
            <a:ext cx="47589" cy="1883195"/>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86" name="左大括号 85"/>
          <p:cNvSpPr/>
          <p:nvPr/>
        </p:nvSpPr>
        <p:spPr>
          <a:xfrm>
            <a:off x="201718" y="3286697"/>
            <a:ext cx="243158" cy="1883931"/>
          </a:xfrm>
          <a:prstGeom prst="leftBrace">
            <a:avLst>
              <a:gd name="adj1" fmla="val 8333"/>
              <a:gd name="adj2" fmla="val 47867"/>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89" name="直接箭头连接符 88"/>
          <p:cNvCxnSpPr>
            <a:endCxn id="77" idx="1"/>
          </p:cNvCxnSpPr>
          <p:nvPr/>
        </p:nvCxnSpPr>
        <p:spPr>
          <a:xfrm>
            <a:off x="191059" y="6045994"/>
            <a:ext cx="26810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8" name="直接箭头连接符 97"/>
          <p:cNvCxnSpPr>
            <a:stCxn id="63" idx="1"/>
          </p:cNvCxnSpPr>
          <p:nvPr/>
        </p:nvCxnSpPr>
        <p:spPr>
          <a:xfrm flipH="1" flipV="1">
            <a:off x="323297" y="4161410"/>
            <a:ext cx="135865" cy="156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0" name="直接箭头连接符 99"/>
          <p:cNvCxnSpPr/>
          <p:nvPr/>
        </p:nvCxnSpPr>
        <p:spPr>
          <a:xfrm>
            <a:off x="3608762" y="3286697"/>
            <a:ext cx="42817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2" name="直接箭头连接符 101"/>
          <p:cNvCxnSpPr/>
          <p:nvPr/>
        </p:nvCxnSpPr>
        <p:spPr>
          <a:xfrm flipV="1">
            <a:off x="3904093" y="4169214"/>
            <a:ext cx="132839" cy="78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5" name="下箭头 104"/>
          <p:cNvSpPr/>
          <p:nvPr/>
        </p:nvSpPr>
        <p:spPr>
          <a:xfrm>
            <a:off x="1195047" y="2753071"/>
            <a:ext cx="305515" cy="224591"/>
          </a:xfrm>
          <a:prstGeom prst="down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7" name="直接连接符 106"/>
          <p:cNvCxnSpPr/>
          <p:nvPr/>
        </p:nvCxnSpPr>
        <p:spPr>
          <a:xfrm>
            <a:off x="6096000" y="897174"/>
            <a:ext cx="0" cy="5700757"/>
          </a:xfrm>
          <a:prstGeom prst="line">
            <a:avLst/>
          </a:prstGeom>
          <a:ln>
            <a:solidFill>
              <a:schemeClr val="bg1">
                <a:lumMod val="50000"/>
              </a:schemeClr>
            </a:solidFill>
            <a:prstDash val="sysDash"/>
            <a:headEnd type="diamond"/>
            <a:tailEnd type="diamond"/>
          </a:ln>
        </p:spPr>
        <p:style>
          <a:lnRef idx="1">
            <a:schemeClr val="accent1"/>
          </a:lnRef>
          <a:fillRef idx="0">
            <a:schemeClr val="accent1"/>
          </a:fillRef>
          <a:effectRef idx="0">
            <a:schemeClr val="accent1"/>
          </a:effectRef>
          <a:fontRef idx="minor">
            <a:schemeClr val="tx1"/>
          </a:fontRef>
        </p:style>
      </p:cxnSp>
      <p:sp>
        <p:nvSpPr>
          <p:cNvPr id="111" name="直角三角形 110"/>
          <p:cNvSpPr/>
          <p:nvPr/>
        </p:nvSpPr>
        <p:spPr>
          <a:xfrm flipV="1">
            <a:off x="2314865" y="2652033"/>
            <a:ext cx="111125" cy="101600"/>
          </a:xfrm>
          <a:prstGeom prst="rtTriangle">
            <a:avLst/>
          </a:prstGeom>
          <a:solidFill>
            <a:schemeClr val="accent1">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2" name="直角三角形 111"/>
          <p:cNvSpPr/>
          <p:nvPr/>
        </p:nvSpPr>
        <p:spPr>
          <a:xfrm>
            <a:off x="2314865" y="2085296"/>
            <a:ext cx="111125" cy="101600"/>
          </a:xfrm>
          <a:prstGeom prst="rtTriangle">
            <a:avLst/>
          </a:prstGeom>
          <a:solidFill>
            <a:schemeClr val="accent1">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p:cTn id="7" dur="500" fill="hold"/>
                                        <p:tgtEl>
                                          <p:spTgt spid="73"/>
                                        </p:tgtEl>
                                        <p:attrNameLst>
                                          <p:attrName>ppt_x</p:attrName>
                                        </p:attrNameLst>
                                      </p:cBhvr>
                                      <p:tavLst>
                                        <p:tav tm="0">
                                          <p:val>
                                            <p:strVal val="0-#ppt_w/2"/>
                                          </p:val>
                                        </p:tav>
                                        <p:tav tm="100000">
                                          <p:val>
                                            <p:strVal val="#ppt_x"/>
                                          </p:val>
                                        </p:tav>
                                      </p:tavLst>
                                    </p:anim>
                                    <p:anim calcmode="lin" valueType="num">
                                      <p:cBhvr>
                                        <p:cTn id="8" dur="500" fill="hold"/>
                                        <p:tgtEl>
                                          <p:spTgt spid="7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70"/>
                                        </p:tgtEl>
                                        <p:attrNameLst>
                                          <p:attrName>style.visibility</p:attrName>
                                        </p:attrNameLst>
                                      </p:cBhvr>
                                      <p:to>
                                        <p:strVal val="visible"/>
                                      </p:to>
                                    </p:set>
                                    <p:anim calcmode="lin" valueType="num">
                                      <p:cBhvr>
                                        <p:cTn id="11" dur="500" fill="hold"/>
                                        <p:tgtEl>
                                          <p:spTgt spid="70"/>
                                        </p:tgtEl>
                                        <p:attrNameLst>
                                          <p:attrName>ppt_x</p:attrName>
                                        </p:attrNameLst>
                                      </p:cBhvr>
                                      <p:tavLst>
                                        <p:tav tm="0">
                                          <p:val>
                                            <p:strVal val="0-#ppt_w/2"/>
                                          </p:val>
                                        </p:tav>
                                        <p:tav tm="100000">
                                          <p:val>
                                            <p:strVal val="#ppt_x"/>
                                          </p:val>
                                        </p:tav>
                                      </p:tavLst>
                                    </p:anim>
                                    <p:anim calcmode="lin" valueType="num">
                                      <p:cBhvr>
                                        <p:cTn id="12" dur="500" fill="hold"/>
                                        <p:tgtEl>
                                          <p:spTgt spid="70"/>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xit" presetSubtype="8" fill="hold" grpId="1" nodeType="afterEffect">
                                  <p:stCondLst>
                                    <p:cond delay="0"/>
                                  </p:stCondLst>
                                  <p:childTnLst>
                                    <p:animEffect>
                                      <p:cBhvr>
                                        <p:cTn id="15" dur="500"/>
                                        <p:tgtEl>
                                          <p:spTgt spid="73"/>
                                        </p:tgtEl>
                                      </p:cBhvr>
                                    </p:animEffect>
                                    <p:set>
                                      <p:cBhvr>
                                        <p:cTn id="16" dur="1" fill="hold">
                                          <p:stCondLst>
                                            <p:cond delay="499"/>
                                          </p:stCondLst>
                                        </p:cTn>
                                        <p:tgtEl>
                                          <p:spTgt spid="73"/>
                                        </p:tgtEl>
                                        <p:attrNameLst>
                                          <p:attrName>style.visibility</p:attrName>
                                        </p:attrNameLst>
                                      </p:cBhvr>
                                      <p:to>
                                        <p:strVal val="hidden"/>
                                      </p:to>
                                    </p:set>
                                  </p:childTnLst>
                                </p:cTn>
                              </p:par>
                              <p:par>
                                <p:cTn id="17" presetID="22" presetClass="exit" presetSubtype="8" fill="hold" nodeType="withEffect">
                                  <p:stCondLst>
                                    <p:cond delay="0"/>
                                  </p:stCondLst>
                                  <p:childTnLst>
                                    <p:animEffect>
                                      <p:cBhvr>
                                        <p:cTn id="18" dur="500"/>
                                        <p:tgtEl>
                                          <p:spTgt spid="70"/>
                                        </p:tgtEl>
                                      </p:cBhvr>
                                    </p:animEffect>
                                    <p:set>
                                      <p:cBhvr>
                                        <p:cTn id="19" dur="1" fill="hold">
                                          <p:stCondLst>
                                            <p:cond delay="499"/>
                                          </p:stCondLst>
                                        </p:cTn>
                                        <p:tgtEl>
                                          <p:spTgt spid="7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ldLvl="0" autoUpdateAnimBg="0"/>
      <p:bldP spid="73" grpId="1" bldLvl="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2313097" y="892737"/>
            <a:ext cx="7825695" cy="785464"/>
          </a:xfrm>
          <a:prstGeom prst="roundRect">
            <a:avLst/>
          </a:prstGeom>
          <a:gradFill>
            <a:gsLst>
              <a:gs pos="100000">
                <a:srgbClr val="0078D2"/>
              </a:gs>
              <a:gs pos="0">
                <a:srgbClr val="00B0F0"/>
              </a:gs>
            </a:gsLst>
            <a:lin ang="5400000" scaled="1"/>
          </a:gradFill>
          <a:ln w="22225">
            <a:solidFill>
              <a:schemeClr val="bg1">
                <a:alpha val="85000"/>
              </a:schemeClr>
            </a:solidFill>
          </a:ln>
          <a:effectLst>
            <a:outerShdw blurRad="215900" dist="165100" dir="7800000" sx="98000" sy="98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9770" tIns="44885" rIns="89770" bIns="44885" rtlCol="0" anchor="ctr"/>
          <a:lstStyle/>
          <a:p>
            <a:pPr algn="ctr"/>
            <a:endParaRPr lang="zh-CN" altLang="en-US" sz="1210">
              <a:cs typeface="+mn-ea"/>
              <a:sym typeface="+mn-lt"/>
            </a:endParaRPr>
          </a:p>
        </p:txBody>
      </p:sp>
      <p:sp>
        <p:nvSpPr>
          <p:cNvPr id="6" name="TextBox 4"/>
          <p:cNvSpPr txBox="1"/>
          <p:nvPr/>
        </p:nvSpPr>
        <p:spPr>
          <a:xfrm>
            <a:off x="3508870" y="1024142"/>
            <a:ext cx="5193007" cy="583089"/>
          </a:xfrm>
          <a:prstGeom prst="rect">
            <a:avLst/>
          </a:prstGeom>
          <a:noFill/>
        </p:spPr>
        <p:txBody>
          <a:bodyPr wrap="square" lIns="89770" tIns="44885" rIns="89770" bIns="44885" rtlCol="0">
            <a:spAutoFit/>
          </a:bodyPr>
          <a:lstStyle/>
          <a:p>
            <a:r>
              <a:rPr lang="zh-CN" altLang="en-US" sz="3200" b="1" dirty="0" smtClean="0">
                <a:solidFill>
                  <a:schemeClr val="bg1"/>
                </a:solidFill>
                <a:cs typeface="+mn-ea"/>
                <a:sym typeface="+mn-lt"/>
              </a:rPr>
              <a:t>角色一：学工办或辅导员</a:t>
            </a:r>
            <a:endParaRPr lang="zh-CN" altLang="en-US" sz="3200" b="1" dirty="0">
              <a:solidFill>
                <a:schemeClr val="bg1"/>
              </a:solidFill>
              <a:cs typeface="+mn-ea"/>
              <a:sym typeface="+mn-lt"/>
            </a:endParaRPr>
          </a:p>
        </p:txBody>
      </p:sp>
      <p:sp>
        <p:nvSpPr>
          <p:cNvPr id="7" name="Freeform 6"/>
          <p:cNvSpPr>
            <a:spLocks noEditPoints="1"/>
          </p:cNvSpPr>
          <p:nvPr/>
        </p:nvSpPr>
        <p:spPr bwMode="auto">
          <a:xfrm>
            <a:off x="8986607" y="985906"/>
            <a:ext cx="579917" cy="599127"/>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5875" cap="rnd">
            <a:solidFill>
              <a:schemeClr val="bg1"/>
            </a:solidFill>
            <a:prstDash val="solid"/>
            <a:round/>
          </a:ln>
        </p:spPr>
        <p:txBody>
          <a:bodyPr vert="horz" wrap="square" lIns="89770" tIns="44885" rIns="89770" bIns="44885" numCol="1" anchor="t" anchorCtr="0" compatLnSpc="1"/>
          <a:lstStyle/>
          <a:p>
            <a:endParaRPr lang="zh-CN" altLang="en-US" sz="1830">
              <a:cs typeface="+mn-ea"/>
              <a:sym typeface="+mn-lt"/>
            </a:endParaRPr>
          </a:p>
        </p:txBody>
      </p:sp>
      <p:sp>
        <p:nvSpPr>
          <p:cNvPr id="8" name="Freeform 6"/>
          <p:cNvSpPr/>
          <p:nvPr/>
        </p:nvSpPr>
        <p:spPr bwMode="auto">
          <a:xfrm>
            <a:off x="2820118" y="1082238"/>
            <a:ext cx="482730" cy="438633"/>
          </a:xfrm>
          <a:custGeom>
            <a:avLst/>
            <a:gdLst>
              <a:gd name="T0" fmla="*/ 353 w 358"/>
              <a:gd name="T1" fmla="*/ 143 h 316"/>
              <a:gd name="T2" fmla="*/ 279 w 358"/>
              <a:gd name="T3" fmla="*/ 14 h 316"/>
              <a:gd name="T4" fmla="*/ 253 w 358"/>
              <a:gd name="T5" fmla="*/ 0 h 316"/>
              <a:gd name="T6" fmla="*/ 105 w 358"/>
              <a:gd name="T7" fmla="*/ 0 h 316"/>
              <a:gd name="T8" fmla="*/ 79 w 358"/>
              <a:gd name="T9" fmla="*/ 14 h 316"/>
              <a:gd name="T10" fmla="*/ 5 w 358"/>
              <a:gd name="T11" fmla="*/ 143 h 316"/>
              <a:gd name="T12" fmla="*/ 5 w 358"/>
              <a:gd name="T13" fmla="*/ 172 h 316"/>
              <a:gd name="T14" fmla="*/ 79 w 358"/>
              <a:gd name="T15" fmla="*/ 301 h 316"/>
              <a:gd name="T16" fmla="*/ 105 w 358"/>
              <a:gd name="T17" fmla="*/ 316 h 316"/>
              <a:gd name="T18" fmla="*/ 253 w 358"/>
              <a:gd name="T19" fmla="*/ 316 h 316"/>
              <a:gd name="T20" fmla="*/ 279 w 358"/>
              <a:gd name="T21" fmla="*/ 301 h 316"/>
              <a:gd name="T22" fmla="*/ 353 w 358"/>
              <a:gd name="T23" fmla="*/ 172 h 316"/>
              <a:gd name="T24" fmla="*/ 353 w 358"/>
              <a:gd name="T25" fmla="*/ 143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8" h="316">
                <a:moveTo>
                  <a:pt x="353" y="143"/>
                </a:moveTo>
                <a:cubicBezTo>
                  <a:pt x="279" y="14"/>
                  <a:pt x="279" y="14"/>
                  <a:pt x="279" y="14"/>
                </a:cubicBezTo>
                <a:cubicBezTo>
                  <a:pt x="274" y="6"/>
                  <a:pt x="263" y="0"/>
                  <a:pt x="253" y="0"/>
                </a:cubicBezTo>
                <a:cubicBezTo>
                  <a:pt x="105" y="0"/>
                  <a:pt x="105" y="0"/>
                  <a:pt x="105" y="0"/>
                </a:cubicBezTo>
                <a:cubicBezTo>
                  <a:pt x="95" y="0"/>
                  <a:pt x="84" y="6"/>
                  <a:pt x="79" y="14"/>
                </a:cubicBezTo>
                <a:cubicBezTo>
                  <a:pt x="5" y="143"/>
                  <a:pt x="5" y="143"/>
                  <a:pt x="5" y="143"/>
                </a:cubicBezTo>
                <a:cubicBezTo>
                  <a:pt x="0" y="151"/>
                  <a:pt x="0" y="164"/>
                  <a:pt x="5" y="172"/>
                </a:cubicBezTo>
                <a:cubicBezTo>
                  <a:pt x="79" y="301"/>
                  <a:pt x="79" y="301"/>
                  <a:pt x="79" y="301"/>
                </a:cubicBezTo>
                <a:cubicBezTo>
                  <a:pt x="84" y="309"/>
                  <a:pt x="95" y="316"/>
                  <a:pt x="105" y="316"/>
                </a:cubicBezTo>
                <a:cubicBezTo>
                  <a:pt x="253" y="316"/>
                  <a:pt x="253" y="316"/>
                  <a:pt x="253" y="316"/>
                </a:cubicBezTo>
                <a:cubicBezTo>
                  <a:pt x="263" y="316"/>
                  <a:pt x="274" y="309"/>
                  <a:pt x="279" y="301"/>
                </a:cubicBezTo>
                <a:cubicBezTo>
                  <a:pt x="353" y="172"/>
                  <a:pt x="353" y="172"/>
                  <a:pt x="353" y="172"/>
                </a:cubicBezTo>
                <a:cubicBezTo>
                  <a:pt x="358" y="164"/>
                  <a:pt x="358" y="151"/>
                  <a:pt x="353" y="143"/>
                </a:cubicBezTo>
                <a:close/>
              </a:path>
            </a:pathLst>
          </a:cu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30">
              <a:cs typeface="+mn-ea"/>
              <a:sym typeface="+mn-lt"/>
            </a:endParaRPr>
          </a:p>
        </p:txBody>
      </p:sp>
      <p:sp>
        <p:nvSpPr>
          <p:cNvPr id="9" name="TextBox 4"/>
          <p:cNvSpPr txBox="1"/>
          <p:nvPr/>
        </p:nvSpPr>
        <p:spPr>
          <a:xfrm>
            <a:off x="2393483" y="4800481"/>
            <a:ext cx="4806976" cy="644644"/>
          </a:xfrm>
          <a:prstGeom prst="rect">
            <a:avLst/>
          </a:prstGeom>
          <a:noFill/>
          <a:ln>
            <a:solidFill>
              <a:schemeClr val="accent1"/>
            </a:solidFill>
          </a:ln>
        </p:spPr>
        <p:txBody>
          <a:bodyPr wrap="square" lIns="89770" tIns="44885" rIns="89770" bIns="44885" rtlCol="0">
            <a:spAutoFit/>
          </a:bodyPr>
          <a:lstStyle/>
          <a:p>
            <a:r>
              <a:rPr lang="en-US" altLang="zh-CN" sz="2000" b="1" u="sng" dirty="0" smtClean="0">
                <a:cs typeface="+mn-ea"/>
                <a:sym typeface="+mn-lt"/>
              </a:rPr>
              <a:t>1</a:t>
            </a:r>
            <a:r>
              <a:rPr lang="zh-CN" altLang="en-US" sz="2000" b="1" u="sng" dirty="0" smtClean="0">
                <a:cs typeface="+mn-ea"/>
                <a:sym typeface="+mn-lt"/>
              </a:rPr>
              <a:t>、培养中期综合表现审核</a:t>
            </a:r>
            <a:endParaRPr lang="en-US" altLang="zh-CN" sz="2000" b="1" u="sng" dirty="0">
              <a:cs typeface="+mn-ea"/>
              <a:sym typeface="+mn-lt"/>
            </a:endParaRPr>
          </a:p>
          <a:p>
            <a:r>
              <a:rPr lang="zh-CN" altLang="en-US" sz="1600" b="1" dirty="0" smtClean="0">
                <a:cs typeface="+mn-ea"/>
                <a:sym typeface="+mn-lt"/>
              </a:rPr>
              <a:t>菜单：辅导员事务</a:t>
            </a:r>
            <a:r>
              <a:rPr lang="en-US" altLang="zh-CN" sz="1600" b="1" dirty="0" smtClean="0">
                <a:cs typeface="+mn-ea"/>
                <a:sym typeface="+mn-lt"/>
              </a:rPr>
              <a:t>-</a:t>
            </a:r>
            <a:r>
              <a:rPr lang="zh-CN" altLang="en-US" sz="1600" b="1" dirty="0" smtClean="0">
                <a:cs typeface="+mn-ea"/>
                <a:sym typeface="+mn-lt"/>
              </a:rPr>
              <a:t>培养中期综合表现审核</a:t>
            </a:r>
            <a:endParaRPr lang="zh-CN" altLang="en-US" sz="1600" b="1" dirty="0">
              <a:cs typeface="+mn-ea"/>
              <a:sym typeface="+mn-lt"/>
            </a:endParaRPr>
          </a:p>
        </p:txBody>
      </p:sp>
      <p:sp>
        <p:nvSpPr>
          <p:cNvPr id="2" name="矩形 1"/>
          <p:cNvSpPr/>
          <p:nvPr/>
        </p:nvSpPr>
        <p:spPr>
          <a:xfrm>
            <a:off x="1731671" y="2192274"/>
            <a:ext cx="9090404" cy="2308324"/>
          </a:xfrm>
          <a:prstGeom prst="rect">
            <a:avLst/>
          </a:prstGeom>
        </p:spPr>
        <p:txBody>
          <a:bodyPr wrap="square">
            <a:spAutoFit/>
          </a:bodyPr>
          <a:lstStyle/>
          <a:p>
            <a:r>
              <a:rPr lang="zh-CN" altLang="zh-CN" b="1" kern="100" dirty="0" smtClean="0">
                <a:latin typeface="微软雅黑" panose="020B0503020204020204" pitchFamily="34" charset="-122"/>
                <a:ea typeface="微软雅黑" panose="020B0503020204020204" pitchFamily="34" charset="-122"/>
                <a:cs typeface="Times New Roman" panose="02020603050405020304" pitchFamily="18" charset="0"/>
              </a:rPr>
              <a:t>工作</a:t>
            </a:r>
            <a:r>
              <a:rPr lang="zh-CN" altLang="en-US" b="1" kern="100" dirty="0" smtClean="0">
                <a:latin typeface="微软雅黑" panose="020B0503020204020204" pitchFamily="34" charset="-122"/>
                <a:ea typeface="微软雅黑" panose="020B0503020204020204" pitchFamily="34" charset="-122"/>
                <a:cs typeface="Times New Roman" panose="02020603050405020304" pitchFamily="18" charset="0"/>
              </a:rPr>
              <a:t>内容</a:t>
            </a:r>
            <a:r>
              <a:rPr lang="zh-CN" altLang="zh-CN" b="1" kern="100" dirty="0" smtClean="0">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b="1" kern="100" dirty="0" smtClean="0">
              <a:latin typeface="微软雅黑" panose="020B0503020204020204" pitchFamily="34" charset="-122"/>
              <a:ea typeface="微软雅黑" panose="020B0503020204020204" pitchFamily="34" charset="-122"/>
              <a:cs typeface="Times New Roman" panose="02020603050405020304" pitchFamily="18" charset="0"/>
            </a:endParaRPr>
          </a:p>
          <a:p>
            <a:r>
              <a:rPr lang="en-US" altLang="zh-CN" b="1" kern="100" dirty="0" smtClean="0">
                <a:latin typeface="微软雅黑" panose="020B0503020204020204" pitchFamily="34" charset="-122"/>
                <a:ea typeface="微软雅黑" panose="020B0503020204020204" pitchFamily="34" charset="-122"/>
                <a:cs typeface="Times New Roman" panose="02020603050405020304" pitchFamily="18" charset="0"/>
              </a:rPr>
              <a:t>1</a:t>
            </a:r>
            <a:r>
              <a:rPr lang="zh-CN" altLang="en-US" b="1" kern="100" dirty="0" smtClean="0">
                <a:latin typeface="微软雅黑" panose="020B0503020204020204" pitchFamily="34" charset="-122"/>
                <a:ea typeface="微软雅黑" panose="020B0503020204020204" pitchFamily="34" charset="-122"/>
                <a:cs typeface="Times New Roman" panose="02020603050405020304" pitchFamily="18" charset="0"/>
              </a:rPr>
              <a:t>、</a:t>
            </a:r>
            <a:r>
              <a:rPr lang="zh-CN" altLang="zh-CN" kern="100" dirty="0" smtClean="0">
                <a:latin typeface="微软雅黑" panose="020B0503020204020204" pitchFamily="34" charset="-122"/>
                <a:ea typeface="微软雅黑" panose="020B0503020204020204" pitchFamily="34" charset="-122"/>
                <a:cs typeface="Times New Roman" panose="02020603050405020304" pitchFamily="18" charset="0"/>
              </a:rPr>
              <a:t>辅导员</a:t>
            </a:r>
            <a:r>
              <a:rPr lang="zh-CN" altLang="zh-CN" kern="100" dirty="0">
                <a:latin typeface="微软雅黑" panose="020B0503020204020204" pitchFamily="34" charset="-122"/>
                <a:ea typeface="微软雅黑" panose="020B0503020204020204" pitchFamily="34" charset="-122"/>
                <a:cs typeface="Times New Roman" panose="02020603050405020304" pitchFamily="18" charset="0"/>
              </a:rPr>
              <a:t>或班级负责老师</a:t>
            </a:r>
            <a:r>
              <a:rPr lang="zh-CN" altLang="zh-CN" kern="100" dirty="0" smtClean="0">
                <a:latin typeface="微软雅黑" panose="020B0503020204020204" pitchFamily="34" charset="-122"/>
                <a:ea typeface="微软雅黑" panose="020B0503020204020204" pitchFamily="34" charset="-122"/>
                <a:cs typeface="Times New Roman" panose="02020603050405020304" pitchFamily="18" charset="0"/>
              </a:rPr>
              <a:t>进</a:t>
            </a:r>
            <a:r>
              <a:rPr lang="zh-CN" altLang="en-US" kern="100" dirty="0" smtClean="0">
                <a:latin typeface="微软雅黑" panose="020B0503020204020204" pitchFamily="34" charset="-122"/>
                <a:ea typeface="微软雅黑" panose="020B0503020204020204" pitchFamily="34" charset="-122"/>
                <a:cs typeface="Times New Roman" panose="02020603050405020304" pitchFamily="18" charset="0"/>
              </a:rPr>
              <a:t>“研究生</a:t>
            </a:r>
            <a:r>
              <a:rPr lang="zh-CN" altLang="zh-CN" kern="100" dirty="0" smtClean="0">
                <a:latin typeface="微软雅黑" panose="020B0503020204020204" pitchFamily="34" charset="-122"/>
                <a:ea typeface="微软雅黑" panose="020B0503020204020204" pitchFamily="34" charset="-122"/>
                <a:cs typeface="Times New Roman" panose="02020603050405020304" pitchFamily="18" charset="0"/>
              </a:rPr>
              <a:t>信息</a:t>
            </a:r>
            <a:r>
              <a:rPr lang="zh-CN" altLang="en-US" kern="100" dirty="0" smtClean="0">
                <a:latin typeface="微软雅黑" panose="020B0503020204020204" pitchFamily="34" charset="-122"/>
                <a:ea typeface="微软雅黑" panose="020B0503020204020204" pitchFamily="34" charset="-122"/>
                <a:cs typeface="Times New Roman" panose="02020603050405020304" pitchFamily="18" charset="0"/>
              </a:rPr>
              <a:t>管理</a:t>
            </a:r>
            <a:r>
              <a:rPr lang="zh-CN" altLang="zh-CN" kern="100" dirty="0" smtClean="0">
                <a:latin typeface="微软雅黑" panose="020B0503020204020204" pitchFamily="34" charset="-122"/>
                <a:ea typeface="微软雅黑" panose="020B0503020204020204" pitchFamily="34" charset="-122"/>
                <a:cs typeface="Times New Roman" panose="02020603050405020304" pitchFamily="18" charset="0"/>
              </a:rPr>
              <a:t>系统</a:t>
            </a:r>
            <a:r>
              <a:rPr lang="zh-CN" altLang="en-US" kern="100" dirty="0" smtClean="0">
                <a:latin typeface="微软雅黑" panose="020B0503020204020204" pitchFamily="34" charset="-122"/>
                <a:ea typeface="微软雅黑" panose="020B0503020204020204" pitchFamily="34" charset="-122"/>
                <a:cs typeface="Times New Roman" panose="02020603050405020304" pitchFamily="18" charset="0"/>
              </a:rPr>
              <a:t>” 检查</a:t>
            </a:r>
            <a:r>
              <a:rPr lang="zh-CN" altLang="zh-CN" kern="100" dirty="0" smtClean="0">
                <a:latin typeface="微软雅黑" panose="020B0503020204020204" pitchFamily="34" charset="-122"/>
                <a:ea typeface="微软雅黑" panose="020B0503020204020204" pitchFamily="34" charset="-122"/>
                <a:cs typeface="Times New Roman" panose="02020603050405020304" pitchFamily="18" charset="0"/>
              </a:rPr>
              <a:t>学生</a:t>
            </a:r>
            <a:r>
              <a:rPr lang="zh-CN" altLang="en-US" kern="100" dirty="0" smtClean="0">
                <a:latin typeface="微软雅黑" panose="020B0503020204020204" pitchFamily="34" charset="-122"/>
                <a:ea typeface="微软雅黑" panose="020B0503020204020204" pitchFamily="34" charset="-122"/>
                <a:cs typeface="Times New Roman" panose="02020603050405020304" pitchFamily="18" charset="0"/>
              </a:rPr>
              <a:t>综合表现（</a:t>
            </a: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违纪、</a:t>
            </a:r>
            <a:r>
              <a:rPr lang="zh-CN" altLang="zh-CN" kern="100" dirty="0">
                <a:latin typeface="微软雅黑" panose="020B0503020204020204" pitchFamily="34" charset="-122"/>
                <a:ea typeface="微软雅黑" panose="020B0503020204020204" pitchFamily="34" charset="-122"/>
                <a:cs typeface="Times New Roman" panose="02020603050405020304" pitchFamily="18" charset="0"/>
              </a:rPr>
              <a:t>奖罚</a:t>
            </a: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、学科竞赛、社会活动、社会实践</a:t>
            </a:r>
            <a:r>
              <a:rPr lang="zh-CN" altLang="en-US" kern="100" dirty="0" smtClean="0">
                <a:latin typeface="微软雅黑" panose="020B0503020204020204" pitchFamily="34" charset="-122"/>
                <a:ea typeface="微软雅黑" panose="020B0503020204020204" pitchFamily="34" charset="-122"/>
                <a:cs typeface="Times New Roman" panose="02020603050405020304" pitchFamily="18" charset="0"/>
              </a:rPr>
              <a:t>）登记情况</a:t>
            </a:r>
            <a:r>
              <a:rPr lang="zh-CN" altLang="zh-CN" kern="100" dirty="0" smtClean="0">
                <a:latin typeface="微软雅黑" panose="020B0503020204020204" pitchFamily="34" charset="-122"/>
                <a:ea typeface="微软雅黑" panose="020B0503020204020204" pitchFamily="34" charset="-122"/>
                <a:cs typeface="Times New Roman" panose="02020603050405020304" pitchFamily="18" charset="0"/>
              </a:rPr>
              <a:t>，</a:t>
            </a:r>
            <a:r>
              <a:rPr lang="zh-CN" altLang="zh-CN" kern="100" dirty="0">
                <a:latin typeface="微软雅黑" panose="020B0503020204020204" pitchFamily="34" charset="-122"/>
                <a:ea typeface="微软雅黑" panose="020B0503020204020204" pitchFamily="34" charset="-122"/>
                <a:cs typeface="Times New Roman" panose="02020603050405020304" pitchFamily="18" charset="0"/>
              </a:rPr>
              <a:t>审查学费缴交情况</a:t>
            </a:r>
            <a:r>
              <a:rPr lang="zh-CN" altLang="zh-CN" kern="100" dirty="0" smtClean="0">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kern="100" dirty="0" smtClean="0">
              <a:latin typeface="微软雅黑" panose="020B0503020204020204" pitchFamily="34" charset="-122"/>
              <a:ea typeface="微软雅黑" panose="020B0503020204020204" pitchFamily="34" charset="-122"/>
              <a:cs typeface="Times New Roman" panose="02020603050405020304" pitchFamily="18" charset="0"/>
            </a:endParaRPr>
          </a:p>
          <a:p>
            <a:r>
              <a:rPr lang="en-US" altLang="zh-CN" kern="100" dirty="0" smtClean="0">
                <a:latin typeface="微软雅黑" panose="020B0503020204020204" pitchFamily="34" charset="-122"/>
                <a:ea typeface="微软雅黑" panose="020B0503020204020204" pitchFamily="34" charset="-122"/>
                <a:cs typeface="Times New Roman" panose="02020603050405020304" pitchFamily="18" charset="0"/>
              </a:rPr>
              <a:t>2</a:t>
            </a:r>
            <a:r>
              <a:rPr lang="zh-CN" altLang="en-US" kern="100" dirty="0" smtClean="0">
                <a:latin typeface="微软雅黑" panose="020B0503020204020204" pitchFamily="34" charset="-122"/>
                <a:ea typeface="微软雅黑" panose="020B0503020204020204" pitchFamily="34" charset="-122"/>
                <a:cs typeface="Times New Roman" panose="02020603050405020304" pitchFamily="18" charset="0"/>
              </a:rPr>
              <a:t>、“</a:t>
            </a: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辅导员事务</a:t>
            </a:r>
            <a:r>
              <a:rPr lang="en-US" altLang="zh-CN"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kern="100" dirty="0">
                <a:latin typeface="微软雅黑" panose="020B0503020204020204" pitchFamily="34" charset="-122"/>
                <a:ea typeface="微软雅黑" panose="020B0503020204020204" pitchFamily="34" charset="-122"/>
                <a:cs typeface="Times New Roman" panose="02020603050405020304" pitchFamily="18" charset="0"/>
              </a:rPr>
              <a:t>培养中期综合表现审核</a:t>
            </a:r>
            <a:r>
              <a:rPr lang="zh-CN" altLang="en-US" kern="100" dirty="0" smtClean="0">
                <a:latin typeface="微软雅黑" panose="020B0503020204020204" pitchFamily="34" charset="-122"/>
                <a:ea typeface="微软雅黑" panose="020B0503020204020204" pitchFamily="34" charset="-122"/>
                <a:cs typeface="Times New Roman" panose="02020603050405020304" pitchFamily="18" charset="0"/>
              </a:rPr>
              <a:t>” ：</a:t>
            </a:r>
            <a:r>
              <a:rPr lang="zh-CN" altLang="zh-CN" kern="100" dirty="0" smtClean="0">
                <a:latin typeface="微软雅黑" panose="020B0503020204020204" pitchFamily="34" charset="-122"/>
                <a:ea typeface="微软雅黑" panose="020B0503020204020204" pitchFamily="34" charset="-122"/>
                <a:cs typeface="Times New Roman" panose="02020603050405020304" pitchFamily="18" charset="0"/>
              </a:rPr>
              <a:t>审查</a:t>
            </a:r>
            <a:r>
              <a:rPr lang="zh-CN" altLang="zh-CN" kern="100" dirty="0">
                <a:latin typeface="微软雅黑" panose="020B0503020204020204" pitchFamily="34" charset="-122"/>
                <a:ea typeface="微软雅黑" panose="020B0503020204020204" pitchFamily="34" charset="-122"/>
                <a:cs typeface="Times New Roman" panose="02020603050405020304" pitchFamily="18" charset="0"/>
              </a:rPr>
              <a:t>每名研究生思想品德、在校表现、综合测评情况，评定综合表现等级，汇总优秀、合格及不合格学生数量与</a:t>
            </a:r>
            <a:r>
              <a:rPr lang="zh-CN" altLang="zh-CN" kern="100" dirty="0" smtClean="0">
                <a:latin typeface="微软雅黑" panose="020B0503020204020204" pitchFamily="34" charset="-122"/>
                <a:ea typeface="微软雅黑" panose="020B0503020204020204" pitchFamily="34" charset="-122"/>
                <a:cs typeface="Times New Roman" panose="02020603050405020304" pitchFamily="18" charset="0"/>
              </a:rPr>
              <a:t>名单</a:t>
            </a:r>
            <a:r>
              <a:rPr lang="zh-CN" altLang="en-US" kern="100" dirty="0" smtClean="0">
                <a:latin typeface="微软雅黑" panose="020B0503020204020204" pitchFamily="34" charset="-122"/>
                <a:ea typeface="微软雅黑" panose="020B0503020204020204" pitchFamily="34" charset="-122"/>
                <a:cs typeface="Times New Roman" panose="02020603050405020304" pitchFamily="18" charset="0"/>
              </a:rPr>
              <a:t>，</a:t>
            </a:r>
            <a:r>
              <a:rPr lang="zh-CN" altLang="zh-CN" kern="100" dirty="0" smtClean="0">
                <a:latin typeface="微软雅黑" panose="020B0503020204020204" pitchFamily="34" charset="-122"/>
                <a:ea typeface="微软雅黑" panose="020B0503020204020204" pitchFamily="34" charset="-122"/>
                <a:cs typeface="Times New Roman" panose="02020603050405020304" pitchFamily="18" charset="0"/>
              </a:rPr>
              <a:t>填写《研究生中期考核综合测评汇总表》</a:t>
            </a:r>
            <a:r>
              <a:rPr lang="zh-CN" altLang="en-US" kern="100" dirty="0" smtClean="0">
                <a:latin typeface="微软雅黑" panose="020B0503020204020204" pitchFamily="34" charset="-122"/>
                <a:ea typeface="微软雅黑" panose="020B0503020204020204" pitchFamily="34" charset="-122"/>
                <a:cs typeface="Times New Roman" panose="02020603050405020304" pitchFamily="18" charset="0"/>
              </a:rPr>
              <a:t>，提交研工办</a:t>
            </a:r>
            <a:r>
              <a:rPr lang="zh-CN" altLang="zh-CN" kern="100" dirty="0" smtClean="0">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kern="100" dirty="0" smtClean="0">
              <a:latin typeface="微软雅黑" panose="020B0503020204020204" pitchFamily="34" charset="-122"/>
              <a:ea typeface="微软雅黑" panose="020B0503020204020204" pitchFamily="34" charset="-122"/>
              <a:cs typeface="Times New Roman" panose="02020603050405020304" pitchFamily="18" charset="0"/>
            </a:endParaRPr>
          </a:p>
          <a:p>
            <a:r>
              <a:rPr lang="en-US" altLang="zh-CN" kern="100" dirty="0" smtClean="0">
                <a:latin typeface="微软雅黑" panose="020B0503020204020204" pitchFamily="34" charset="-122"/>
                <a:ea typeface="微软雅黑" panose="020B0503020204020204" pitchFamily="34" charset="-122"/>
                <a:cs typeface="Times New Roman" panose="02020603050405020304" pitchFamily="18" charset="0"/>
              </a:rPr>
              <a:t>3</a:t>
            </a:r>
            <a:r>
              <a:rPr lang="zh-CN" altLang="en-US" kern="100" dirty="0" smtClean="0">
                <a:latin typeface="微软雅黑" panose="020B0503020204020204" pitchFamily="34" charset="-122"/>
                <a:ea typeface="微软雅黑" panose="020B0503020204020204" pitchFamily="34" charset="-122"/>
                <a:cs typeface="Times New Roman" panose="02020603050405020304" pitchFamily="18" charset="0"/>
              </a:rPr>
              <a:t>、</a:t>
            </a:r>
            <a:r>
              <a:rPr lang="zh-CN" altLang="zh-CN" kern="100" dirty="0" smtClean="0">
                <a:latin typeface="微软雅黑" panose="020B0503020204020204" pitchFamily="34" charset="-122"/>
                <a:ea typeface="微软雅黑" panose="020B0503020204020204" pitchFamily="34" charset="-122"/>
                <a:cs typeface="Times New Roman" panose="02020603050405020304" pitchFamily="18" charset="0"/>
              </a:rPr>
              <a:t>将</a:t>
            </a:r>
            <a:r>
              <a:rPr lang="zh-CN" altLang="zh-CN" kern="100" dirty="0">
                <a:latin typeface="微软雅黑" panose="020B0503020204020204" pitchFamily="34" charset="-122"/>
                <a:ea typeface="微软雅黑" panose="020B0503020204020204" pitchFamily="34" charset="-122"/>
                <a:cs typeface="Times New Roman" panose="02020603050405020304" pitchFamily="18" charset="0"/>
              </a:rPr>
              <a:t>研究生各类奖学金评定表、学年综合测评表、奖惩材料</a:t>
            </a:r>
            <a:r>
              <a:rPr lang="zh-CN" altLang="zh-CN" kern="100" dirty="0" smtClean="0">
                <a:latin typeface="微软雅黑" panose="020B0503020204020204" pitchFamily="34" charset="-122"/>
                <a:ea typeface="微软雅黑" panose="020B0503020204020204" pitchFamily="34" charset="-122"/>
                <a:cs typeface="Times New Roman" panose="02020603050405020304" pitchFamily="18" charset="0"/>
              </a:rPr>
              <a:t>等</a:t>
            </a:r>
            <a:r>
              <a:rPr lang="zh-CN" altLang="en-US" kern="100" dirty="0" smtClean="0">
                <a:latin typeface="微软雅黑" panose="020B0503020204020204" pitchFamily="34" charset="-122"/>
                <a:ea typeface="微软雅黑" panose="020B0503020204020204" pitchFamily="34" charset="-122"/>
                <a:cs typeface="Times New Roman" panose="02020603050405020304" pitchFamily="18" charset="0"/>
              </a:rPr>
              <a:t>管理资料</a:t>
            </a:r>
            <a:r>
              <a:rPr lang="zh-CN" altLang="zh-CN" kern="100" dirty="0" smtClean="0">
                <a:latin typeface="微软雅黑" panose="020B0503020204020204" pitchFamily="34" charset="-122"/>
                <a:ea typeface="微软雅黑" panose="020B0503020204020204" pitchFamily="34" charset="-122"/>
                <a:cs typeface="Times New Roman" panose="02020603050405020304" pitchFamily="18" charset="0"/>
              </a:rPr>
              <a:t>，</a:t>
            </a:r>
            <a:r>
              <a:rPr lang="zh-CN" altLang="zh-CN" kern="100" dirty="0">
                <a:latin typeface="微软雅黑" panose="020B0503020204020204" pitchFamily="34" charset="-122"/>
                <a:ea typeface="微软雅黑" panose="020B0503020204020204" pitchFamily="34" charset="-122"/>
                <a:cs typeface="Times New Roman" panose="02020603050405020304" pitchFamily="18" charset="0"/>
              </a:rPr>
              <a:t>移交研工办存入学生个人档案。</a:t>
            </a: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900" advTm="0">
        <p14:warp dir="in"/>
      </p:transition>
    </mc:Choice>
    <mc:Fallback>
      <p:transition spd="slow" advTm="0">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4"/>
          <p:cNvSpPr txBox="1"/>
          <p:nvPr/>
        </p:nvSpPr>
        <p:spPr>
          <a:xfrm>
            <a:off x="289708" y="4757695"/>
            <a:ext cx="2762138" cy="644644"/>
          </a:xfrm>
          <a:prstGeom prst="rect">
            <a:avLst/>
          </a:prstGeom>
          <a:noFill/>
          <a:ln>
            <a:solidFill>
              <a:schemeClr val="accent1"/>
            </a:solidFill>
          </a:ln>
        </p:spPr>
        <p:txBody>
          <a:bodyPr wrap="square" lIns="89770" tIns="44885" rIns="89770" bIns="44885" rtlCol="0">
            <a:spAutoFit/>
          </a:bodyPr>
          <a:lstStyle/>
          <a:p>
            <a:r>
              <a:rPr lang="en-US" altLang="zh-CN" sz="2000" b="1" u="sng" dirty="0" smtClean="0">
                <a:cs typeface="+mn-ea"/>
                <a:sym typeface="+mn-lt"/>
              </a:rPr>
              <a:t>1</a:t>
            </a:r>
            <a:r>
              <a:rPr lang="zh-CN" altLang="en-US" sz="2000" b="1" u="sng" dirty="0" smtClean="0">
                <a:cs typeface="+mn-ea"/>
                <a:sym typeface="+mn-lt"/>
              </a:rPr>
              <a:t>、答辩专家设置</a:t>
            </a:r>
            <a:endParaRPr lang="en-US" altLang="zh-CN" sz="2000" b="1" u="sng" dirty="0">
              <a:cs typeface="+mn-ea"/>
              <a:sym typeface="+mn-lt"/>
            </a:endParaRPr>
          </a:p>
          <a:p>
            <a:r>
              <a:rPr lang="zh-CN" altLang="en-US" sz="1600" b="1" dirty="0" smtClean="0">
                <a:cs typeface="+mn-ea"/>
                <a:sym typeface="+mn-lt"/>
              </a:rPr>
              <a:t>学位</a:t>
            </a:r>
            <a:r>
              <a:rPr lang="en-US" altLang="zh-CN" sz="1600" b="1" dirty="0" smtClean="0">
                <a:cs typeface="+mn-ea"/>
                <a:sym typeface="+mn-lt"/>
              </a:rPr>
              <a:t>-</a:t>
            </a:r>
            <a:r>
              <a:rPr lang="zh-CN" altLang="en-US" sz="1600" b="1" dirty="0" smtClean="0">
                <a:cs typeface="+mn-ea"/>
                <a:sym typeface="+mn-lt"/>
              </a:rPr>
              <a:t>答辩专家成员维护</a:t>
            </a:r>
            <a:r>
              <a:rPr lang="en-US" altLang="zh-CN" sz="1600" b="1" dirty="0" smtClean="0">
                <a:cs typeface="+mn-ea"/>
                <a:sym typeface="+mn-lt"/>
              </a:rPr>
              <a:t>-</a:t>
            </a:r>
            <a:r>
              <a:rPr lang="zh-CN" altLang="en-US" sz="1600" b="1" dirty="0" smtClean="0">
                <a:cs typeface="+mn-ea"/>
                <a:sym typeface="+mn-lt"/>
              </a:rPr>
              <a:t>添加</a:t>
            </a:r>
            <a:endParaRPr lang="zh-CN" altLang="en-US" sz="1600" b="1" dirty="0">
              <a:cs typeface="+mn-ea"/>
              <a:sym typeface="+mn-lt"/>
            </a:endParaRPr>
          </a:p>
        </p:txBody>
      </p:sp>
      <p:sp>
        <p:nvSpPr>
          <p:cNvPr id="3" name="TextBox 4"/>
          <p:cNvSpPr txBox="1"/>
          <p:nvPr/>
        </p:nvSpPr>
        <p:spPr>
          <a:xfrm>
            <a:off x="552316" y="4055584"/>
            <a:ext cx="2312150" cy="398423"/>
          </a:xfrm>
          <a:prstGeom prst="rect">
            <a:avLst/>
          </a:prstGeom>
          <a:noFill/>
          <a:ln>
            <a:noFill/>
          </a:ln>
        </p:spPr>
        <p:txBody>
          <a:bodyPr wrap="square" lIns="89770" tIns="44885" rIns="89770" bIns="44885" rtlCol="0">
            <a:spAutoFit/>
          </a:bodyPr>
          <a:lstStyle/>
          <a:p>
            <a:r>
              <a:rPr lang="zh-CN" altLang="en-US" sz="2000" b="1" dirty="0" smtClean="0">
                <a:latin typeface="微软雅黑" panose="020B0503020204020204" pitchFamily="34" charset="-122"/>
                <a:ea typeface="微软雅黑" panose="020B0503020204020204" pitchFamily="34" charset="-122"/>
                <a:cs typeface="+mn-ea"/>
                <a:sym typeface="+mn-lt"/>
              </a:rPr>
              <a:t>角色三、答辩秘书</a:t>
            </a:r>
            <a:endParaRPr lang="zh-CN" altLang="en-US" sz="1600" b="1" dirty="0">
              <a:latin typeface="微软雅黑" panose="020B0503020204020204" pitchFamily="34" charset="-122"/>
              <a:ea typeface="微软雅黑" panose="020B0503020204020204" pitchFamily="34" charset="-122"/>
              <a:cs typeface="+mn-ea"/>
              <a:sym typeface="+mn-lt"/>
            </a:endParaRPr>
          </a:p>
        </p:txBody>
      </p:sp>
      <p:sp>
        <p:nvSpPr>
          <p:cNvPr id="4" name="TextBox 4"/>
          <p:cNvSpPr txBox="1"/>
          <p:nvPr/>
        </p:nvSpPr>
        <p:spPr>
          <a:xfrm>
            <a:off x="3664789" y="4755401"/>
            <a:ext cx="2099460" cy="644644"/>
          </a:xfrm>
          <a:prstGeom prst="rect">
            <a:avLst/>
          </a:prstGeom>
          <a:noFill/>
          <a:ln>
            <a:solidFill>
              <a:schemeClr val="accent1"/>
            </a:solidFill>
          </a:ln>
        </p:spPr>
        <p:txBody>
          <a:bodyPr wrap="square" lIns="89770" tIns="44885" rIns="89770" bIns="44885" rtlCol="0">
            <a:spAutoFit/>
          </a:bodyPr>
          <a:lstStyle/>
          <a:p>
            <a:r>
              <a:rPr lang="en-US" altLang="zh-CN" sz="2000" b="1" u="sng" dirty="0" smtClean="0">
                <a:cs typeface="+mn-ea"/>
                <a:sym typeface="+mn-lt"/>
              </a:rPr>
              <a:t>2</a:t>
            </a:r>
            <a:r>
              <a:rPr lang="zh-CN" altLang="en-US" sz="2000" b="1" u="sng" dirty="0" smtClean="0">
                <a:cs typeface="+mn-ea"/>
                <a:sym typeface="+mn-lt"/>
              </a:rPr>
              <a:t>、答辩组设置</a:t>
            </a:r>
            <a:endParaRPr lang="en-US" altLang="zh-CN" sz="2000" b="1" u="sng" dirty="0">
              <a:cs typeface="+mn-ea"/>
              <a:sym typeface="+mn-lt"/>
            </a:endParaRPr>
          </a:p>
          <a:p>
            <a:r>
              <a:rPr lang="zh-CN" altLang="en-US" sz="1600" b="1" dirty="0" smtClean="0">
                <a:cs typeface="+mn-ea"/>
                <a:sym typeface="+mn-lt"/>
              </a:rPr>
              <a:t>学位</a:t>
            </a:r>
            <a:r>
              <a:rPr lang="en-US" altLang="zh-CN" sz="1600" b="1" dirty="0" smtClean="0">
                <a:cs typeface="+mn-ea"/>
                <a:sym typeface="+mn-lt"/>
              </a:rPr>
              <a:t>-</a:t>
            </a:r>
            <a:r>
              <a:rPr lang="zh-CN" altLang="en-US" sz="1600" b="1" dirty="0" smtClean="0">
                <a:cs typeface="+mn-ea"/>
                <a:sym typeface="+mn-lt"/>
              </a:rPr>
              <a:t>答辩组设置</a:t>
            </a:r>
            <a:endParaRPr lang="zh-CN" altLang="en-US" sz="1600" b="1" dirty="0">
              <a:cs typeface="+mn-ea"/>
              <a:sym typeface="+mn-lt"/>
            </a:endParaRPr>
          </a:p>
        </p:txBody>
      </p:sp>
      <p:sp>
        <p:nvSpPr>
          <p:cNvPr id="5" name="TextBox 4"/>
          <p:cNvSpPr txBox="1"/>
          <p:nvPr/>
        </p:nvSpPr>
        <p:spPr>
          <a:xfrm>
            <a:off x="6379010" y="4755401"/>
            <a:ext cx="2420494" cy="644644"/>
          </a:xfrm>
          <a:prstGeom prst="rect">
            <a:avLst/>
          </a:prstGeom>
          <a:noFill/>
          <a:ln>
            <a:solidFill>
              <a:schemeClr val="accent1"/>
            </a:solidFill>
          </a:ln>
        </p:spPr>
        <p:txBody>
          <a:bodyPr wrap="square" lIns="89770" tIns="44885" rIns="89770" bIns="44885" rtlCol="0">
            <a:spAutoFit/>
          </a:bodyPr>
          <a:lstStyle/>
          <a:p>
            <a:r>
              <a:rPr lang="en-US" altLang="zh-CN" sz="2000" b="1" u="sng" dirty="0" smtClean="0">
                <a:cs typeface="+mn-ea"/>
                <a:sym typeface="+mn-lt"/>
              </a:rPr>
              <a:t>3</a:t>
            </a:r>
            <a:r>
              <a:rPr lang="zh-CN" altLang="en-US" sz="2000" b="1" u="sng" dirty="0" smtClean="0">
                <a:cs typeface="+mn-ea"/>
                <a:sym typeface="+mn-lt"/>
              </a:rPr>
              <a:t>、学生答辩组分配</a:t>
            </a:r>
            <a:endParaRPr lang="en-US" altLang="zh-CN" sz="2000" b="1" u="sng" dirty="0">
              <a:cs typeface="+mn-ea"/>
              <a:sym typeface="+mn-lt"/>
            </a:endParaRPr>
          </a:p>
          <a:p>
            <a:r>
              <a:rPr lang="zh-CN" altLang="en-US" sz="1600" b="1" dirty="0" smtClean="0">
                <a:cs typeface="+mn-ea"/>
                <a:sym typeface="+mn-lt"/>
              </a:rPr>
              <a:t>学位</a:t>
            </a:r>
            <a:r>
              <a:rPr lang="en-US" altLang="zh-CN" sz="1600" b="1" dirty="0" smtClean="0">
                <a:cs typeface="+mn-ea"/>
                <a:sym typeface="+mn-lt"/>
              </a:rPr>
              <a:t>-</a:t>
            </a:r>
            <a:r>
              <a:rPr lang="zh-CN" altLang="en-US" sz="1600" b="1" dirty="0" smtClean="0">
                <a:cs typeface="+mn-ea"/>
                <a:sym typeface="+mn-lt"/>
              </a:rPr>
              <a:t>学生答辩组分配</a:t>
            </a:r>
            <a:endParaRPr lang="zh-CN" altLang="en-US" sz="1600" b="1" dirty="0">
              <a:cs typeface="+mn-ea"/>
              <a:sym typeface="+mn-lt"/>
            </a:endParaRPr>
          </a:p>
        </p:txBody>
      </p:sp>
      <p:sp>
        <p:nvSpPr>
          <p:cNvPr id="6" name="右箭头 5"/>
          <p:cNvSpPr/>
          <p:nvPr/>
        </p:nvSpPr>
        <p:spPr>
          <a:xfrm>
            <a:off x="3102088" y="4934003"/>
            <a:ext cx="504370" cy="277195"/>
          </a:xfrm>
          <a:prstGeom prst="rightArrow">
            <a:avLst>
              <a:gd name="adj1" fmla="val 72581"/>
              <a:gd name="adj2" fmla="val 46774"/>
            </a:avLst>
          </a:prstGeom>
          <a:solidFill>
            <a:schemeClr val="bg1">
              <a:lumMod val="95000"/>
            </a:schemeClr>
          </a:solid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7" name="右箭头 6"/>
          <p:cNvSpPr/>
          <p:nvPr/>
        </p:nvSpPr>
        <p:spPr>
          <a:xfrm>
            <a:off x="5813919" y="4934003"/>
            <a:ext cx="504370" cy="277195"/>
          </a:xfrm>
          <a:prstGeom prst="rightArrow">
            <a:avLst>
              <a:gd name="adj1" fmla="val 72581"/>
              <a:gd name="adj2" fmla="val 46774"/>
            </a:avLst>
          </a:prstGeom>
          <a:solidFill>
            <a:schemeClr val="bg1">
              <a:lumMod val="95000"/>
            </a:schemeClr>
          </a:solid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8" name="TextBox 4"/>
          <p:cNvSpPr txBox="1"/>
          <p:nvPr/>
        </p:nvSpPr>
        <p:spPr>
          <a:xfrm>
            <a:off x="517043" y="435610"/>
            <a:ext cx="3063072" cy="398423"/>
          </a:xfrm>
          <a:prstGeom prst="rect">
            <a:avLst/>
          </a:prstGeom>
          <a:noFill/>
          <a:ln>
            <a:noFill/>
          </a:ln>
        </p:spPr>
        <p:txBody>
          <a:bodyPr wrap="square" lIns="89770" tIns="44885" rIns="89770" bIns="44885" rtlCol="0">
            <a:spAutoFit/>
          </a:bodyPr>
          <a:lstStyle/>
          <a:p>
            <a:r>
              <a:rPr lang="zh-CN" altLang="en-US" sz="2000" b="1" dirty="0" smtClean="0">
                <a:latin typeface="微软雅黑" panose="020B0503020204020204" pitchFamily="34" charset="-122"/>
                <a:ea typeface="微软雅黑" panose="020B0503020204020204" pitchFamily="34" charset="-122"/>
                <a:cs typeface="+mn-ea"/>
                <a:sym typeface="+mn-lt"/>
              </a:rPr>
              <a:t>角色一、学工办或辅导员</a:t>
            </a:r>
            <a:endParaRPr lang="zh-CN" altLang="en-US" sz="1600" b="1" dirty="0">
              <a:latin typeface="微软雅黑" panose="020B0503020204020204" pitchFamily="34" charset="-122"/>
              <a:ea typeface="微软雅黑" panose="020B0503020204020204" pitchFamily="34" charset="-122"/>
              <a:cs typeface="+mn-ea"/>
              <a:sym typeface="+mn-lt"/>
            </a:endParaRPr>
          </a:p>
        </p:txBody>
      </p:sp>
      <p:grpSp>
        <p:nvGrpSpPr>
          <p:cNvPr id="9" name="组合 8"/>
          <p:cNvGrpSpPr/>
          <p:nvPr/>
        </p:nvGrpSpPr>
        <p:grpSpPr>
          <a:xfrm rot="16200000">
            <a:off x="239888" y="4140506"/>
            <a:ext cx="162484" cy="228578"/>
            <a:chOff x="3307183" y="1753627"/>
            <a:chExt cx="162484" cy="304771"/>
          </a:xfrm>
        </p:grpSpPr>
        <p:sp>
          <p:nvSpPr>
            <p:cNvPr id="10" name="Freeform 540"/>
            <p:cNvSpPr/>
            <p:nvPr/>
          </p:nvSpPr>
          <p:spPr bwMode="auto">
            <a:xfrm>
              <a:off x="3307183" y="1787592"/>
              <a:ext cx="162483" cy="171204"/>
            </a:xfrm>
            <a:custGeom>
              <a:avLst/>
              <a:gdLst>
                <a:gd name="T0" fmla="*/ 354 w 354"/>
                <a:gd name="T1" fmla="*/ 323 h 373"/>
                <a:gd name="T2" fmla="*/ 0 w 354"/>
                <a:gd name="T3" fmla="*/ 0 h 373"/>
                <a:gd name="T4" fmla="*/ 0 w 354"/>
                <a:gd name="T5" fmla="*/ 47 h 373"/>
                <a:gd name="T6" fmla="*/ 354 w 354"/>
                <a:gd name="T7" fmla="*/ 373 h 373"/>
                <a:gd name="T8" fmla="*/ 354 w 354"/>
                <a:gd name="T9" fmla="*/ 323 h 373"/>
              </a:gdLst>
              <a:ahLst/>
              <a:cxnLst>
                <a:cxn ang="0">
                  <a:pos x="T0" y="T1"/>
                </a:cxn>
                <a:cxn ang="0">
                  <a:pos x="T2" y="T3"/>
                </a:cxn>
                <a:cxn ang="0">
                  <a:pos x="T4" y="T5"/>
                </a:cxn>
                <a:cxn ang="0">
                  <a:pos x="T6" y="T7"/>
                </a:cxn>
                <a:cxn ang="0">
                  <a:pos x="T8" y="T9"/>
                </a:cxn>
              </a:cxnLst>
              <a:rect l="0" t="0" r="r" b="b"/>
              <a:pathLst>
                <a:path w="354" h="373">
                  <a:moveTo>
                    <a:pt x="354" y="323"/>
                  </a:moveTo>
                  <a:lnTo>
                    <a:pt x="0" y="0"/>
                  </a:lnTo>
                  <a:lnTo>
                    <a:pt x="0" y="47"/>
                  </a:lnTo>
                  <a:lnTo>
                    <a:pt x="354" y="373"/>
                  </a:lnTo>
                  <a:lnTo>
                    <a:pt x="354" y="323"/>
                  </a:lnTo>
                  <a:close/>
                </a:path>
              </a:pathLst>
            </a:custGeom>
            <a:solidFill>
              <a:srgbClr val="3DBCB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541"/>
            <p:cNvSpPr/>
            <p:nvPr/>
          </p:nvSpPr>
          <p:spPr bwMode="auto">
            <a:xfrm>
              <a:off x="3307183" y="1818804"/>
              <a:ext cx="162483" cy="170286"/>
            </a:xfrm>
            <a:custGeom>
              <a:avLst/>
              <a:gdLst>
                <a:gd name="T0" fmla="*/ 150 w 150"/>
                <a:gd name="T1" fmla="*/ 149 h 157"/>
                <a:gd name="T2" fmla="*/ 150 w 150"/>
                <a:gd name="T3" fmla="*/ 138 h 157"/>
                <a:gd name="T4" fmla="*/ 0 w 150"/>
                <a:gd name="T5" fmla="*/ 0 h 157"/>
                <a:gd name="T6" fmla="*/ 0 w 150"/>
                <a:gd name="T7" fmla="*/ 21 h 157"/>
                <a:gd name="T8" fmla="*/ 148 w 150"/>
                <a:gd name="T9" fmla="*/ 157 h 157"/>
                <a:gd name="T10" fmla="*/ 150 w 150"/>
                <a:gd name="T11" fmla="*/ 149 h 157"/>
              </a:gdLst>
              <a:ahLst/>
              <a:cxnLst>
                <a:cxn ang="0">
                  <a:pos x="T0" y="T1"/>
                </a:cxn>
                <a:cxn ang="0">
                  <a:pos x="T2" y="T3"/>
                </a:cxn>
                <a:cxn ang="0">
                  <a:pos x="T4" y="T5"/>
                </a:cxn>
                <a:cxn ang="0">
                  <a:pos x="T6" y="T7"/>
                </a:cxn>
                <a:cxn ang="0">
                  <a:pos x="T8" y="T9"/>
                </a:cxn>
                <a:cxn ang="0">
                  <a:pos x="T10" y="T11"/>
                </a:cxn>
              </a:cxnLst>
              <a:rect l="0" t="0" r="r" b="b"/>
              <a:pathLst>
                <a:path w="150" h="157">
                  <a:moveTo>
                    <a:pt x="150" y="149"/>
                  </a:moveTo>
                  <a:cubicBezTo>
                    <a:pt x="150" y="138"/>
                    <a:pt x="150" y="138"/>
                    <a:pt x="150" y="138"/>
                  </a:cubicBezTo>
                  <a:cubicBezTo>
                    <a:pt x="0" y="0"/>
                    <a:pt x="0" y="0"/>
                    <a:pt x="0" y="0"/>
                  </a:cubicBezTo>
                  <a:cubicBezTo>
                    <a:pt x="0" y="21"/>
                    <a:pt x="0" y="21"/>
                    <a:pt x="0" y="21"/>
                  </a:cubicBezTo>
                  <a:cubicBezTo>
                    <a:pt x="148" y="157"/>
                    <a:pt x="148" y="157"/>
                    <a:pt x="148" y="157"/>
                  </a:cubicBezTo>
                  <a:cubicBezTo>
                    <a:pt x="149" y="154"/>
                    <a:pt x="150" y="152"/>
                    <a:pt x="150" y="149"/>
                  </a:cubicBezTo>
                  <a:close/>
                </a:path>
              </a:pathLst>
            </a:custGeom>
            <a:solidFill>
              <a:srgbClr val="3DBCB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542"/>
            <p:cNvSpPr/>
            <p:nvPr/>
          </p:nvSpPr>
          <p:spPr bwMode="auto">
            <a:xfrm>
              <a:off x="3307183" y="1851392"/>
              <a:ext cx="154680" cy="154221"/>
            </a:xfrm>
            <a:custGeom>
              <a:avLst/>
              <a:gdLst>
                <a:gd name="T0" fmla="*/ 337 w 337"/>
                <a:gd name="T1" fmla="*/ 310 h 336"/>
                <a:gd name="T2" fmla="*/ 0 w 337"/>
                <a:gd name="T3" fmla="*/ 0 h 336"/>
                <a:gd name="T4" fmla="*/ 0 w 337"/>
                <a:gd name="T5" fmla="*/ 50 h 336"/>
                <a:gd name="T6" fmla="*/ 312 w 337"/>
                <a:gd name="T7" fmla="*/ 336 h 336"/>
                <a:gd name="T8" fmla="*/ 337 w 337"/>
                <a:gd name="T9" fmla="*/ 310 h 336"/>
              </a:gdLst>
              <a:ahLst/>
              <a:cxnLst>
                <a:cxn ang="0">
                  <a:pos x="T0" y="T1"/>
                </a:cxn>
                <a:cxn ang="0">
                  <a:pos x="T2" y="T3"/>
                </a:cxn>
                <a:cxn ang="0">
                  <a:pos x="T4" y="T5"/>
                </a:cxn>
                <a:cxn ang="0">
                  <a:pos x="T6" y="T7"/>
                </a:cxn>
                <a:cxn ang="0">
                  <a:pos x="T8" y="T9"/>
                </a:cxn>
              </a:cxnLst>
              <a:rect l="0" t="0" r="r" b="b"/>
              <a:pathLst>
                <a:path w="337" h="336">
                  <a:moveTo>
                    <a:pt x="337" y="310"/>
                  </a:moveTo>
                  <a:lnTo>
                    <a:pt x="0" y="0"/>
                  </a:lnTo>
                  <a:lnTo>
                    <a:pt x="0" y="50"/>
                  </a:lnTo>
                  <a:lnTo>
                    <a:pt x="312" y="336"/>
                  </a:lnTo>
                  <a:lnTo>
                    <a:pt x="337" y="310"/>
                  </a:lnTo>
                  <a:close/>
                </a:path>
              </a:pathLst>
            </a:custGeom>
            <a:solidFill>
              <a:srgbClr val="3DBCB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543"/>
            <p:cNvSpPr/>
            <p:nvPr/>
          </p:nvSpPr>
          <p:spPr bwMode="auto">
            <a:xfrm>
              <a:off x="3307183" y="1883980"/>
              <a:ext cx="137697" cy="136780"/>
            </a:xfrm>
            <a:custGeom>
              <a:avLst/>
              <a:gdLst>
                <a:gd name="T0" fmla="*/ 300 w 300"/>
                <a:gd name="T1" fmla="*/ 274 h 298"/>
                <a:gd name="T2" fmla="*/ 0 w 300"/>
                <a:gd name="T3" fmla="*/ 0 h 298"/>
                <a:gd name="T4" fmla="*/ 0 w 300"/>
                <a:gd name="T5" fmla="*/ 50 h 298"/>
                <a:gd name="T6" fmla="*/ 271 w 300"/>
                <a:gd name="T7" fmla="*/ 298 h 298"/>
                <a:gd name="T8" fmla="*/ 300 w 300"/>
                <a:gd name="T9" fmla="*/ 274 h 298"/>
              </a:gdLst>
              <a:ahLst/>
              <a:cxnLst>
                <a:cxn ang="0">
                  <a:pos x="T0" y="T1"/>
                </a:cxn>
                <a:cxn ang="0">
                  <a:pos x="T2" y="T3"/>
                </a:cxn>
                <a:cxn ang="0">
                  <a:pos x="T4" y="T5"/>
                </a:cxn>
                <a:cxn ang="0">
                  <a:pos x="T6" y="T7"/>
                </a:cxn>
                <a:cxn ang="0">
                  <a:pos x="T8" y="T9"/>
                </a:cxn>
              </a:cxnLst>
              <a:rect l="0" t="0" r="r" b="b"/>
              <a:pathLst>
                <a:path w="300" h="298">
                  <a:moveTo>
                    <a:pt x="300" y="274"/>
                  </a:moveTo>
                  <a:lnTo>
                    <a:pt x="0" y="0"/>
                  </a:lnTo>
                  <a:lnTo>
                    <a:pt x="0" y="50"/>
                  </a:lnTo>
                  <a:lnTo>
                    <a:pt x="271" y="298"/>
                  </a:lnTo>
                  <a:lnTo>
                    <a:pt x="300" y="274"/>
                  </a:lnTo>
                  <a:close/>
                </a:path>
              </a:pathLst>
            </a:custGeom>
            <a:solidFill>
              <a:srgbClr val="3DBCB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544"/>
            <p:cNvSpPr/>
            <p:nvPr/>
          </p:nvSpPr>
          <p:spPr bwMode="auto">
            <a:xfrm>
              <a:off x="3307183" y="1755921"/>
              <a:ext cx="162483" cy="170286"/>
            </a:xfrm>
            <a:custGeom>
              <a:avLst/>
              <a:gdLst>
                <a:gd name="T0" fmla="*/ 150 w 150"/>
                <a:gd name="T1" fmla="*/ 136 h 157"/>
                <a:gd name="T2" fmla="*/ 1 w 150"/>
                <a:gd name="T3" fmla="*/ 0 h 157"/>
                <a:gd name="T4" fmla="*/ 0 w 150"/>
                <a:gd name="T5" fmla="*/ 3 h 157"/>
                <a:gd name="T6" fmla="*/ 0 w 150"/>
                <a:gd name="T7" fmla="*/ 20 h 157"/>
                <a:gd name="T8" fmla="*/ 150 w 150"/>
                <a:gd name="T9" fmla="*/ 157 h 157"/>
                <a:gd name="T10" fmla="*/ 150 w 150"/>
                <a:gd name="T11" fmla="*/ 136 h 157"/>
              </a:gdLst>
              <a:ahLst/>
              <a:cxnLst>
                <a:cxn ang="0">
                  <a:pos x="T0" y="T1"/>
                </a:cxn>
                <a:cxn ang="0">
                  <a:pos x="T2" y="T3"/>
                </a:cxn>
                <a:cxn ang="0">
                  <a:pos x="T4" y="T5"/>
                </a:cxn>
                <a:cxn ang="0">
                  <a:pos x="T6" y="T7"/>
                </a:cxn>
                <a:cxn ang="0">
                  <a:pos x="T8" y="T9"/>
                </a:cxn>
                <a:cxn ang="0">
                  <a:pos x="T10" y="T11"/>
                </a:cxn>
              </a:cxnLst>
              <a:rect l="0" t="0" r="r" b="b"/>
              <a:pathLst>
                <a:path w="150" h="157">
                  <a:moveTo>
                    <a:pt x="150" y="136"/>
                  </a:moveTo>
                  <a:cubicBezTo>
                    <a:pt x="1" y="0"/>
                    <a:pt x="1" y="0"/>
                    <a:pt x="1" y="0"/>
                  </a:cubicBezTo>
                  <a:cubicBezTo>
                    <a:pt x="0" y="1"/>
                    <a:pt x="0" y="2"/>
                    <a:pt x="0" y="3"/>
                  </a:cubicBezTo>
                  <a:cubicBezTo>
                    <a:pt x="0" y="20"/>
                    <a:pt x="0" y="20"/>
                    <a:pt x="0" y="20"/>
                  </a:cubicBezTo>
                  <a:cubicBezTo>
                    <a:pt x="150" y="157"/>
                    <a:pt x="150" y="157"/>
                    <a:pt x="150" y="157"/>
                  </a:cubicBezTo>
                  <a:lnTo>
                    <a:pt x="150" y="136"/>
                  </a:lnTo>
                  <a:close/>
                </a:path>
              </a:pathLst>
            </a:custGeom>
            <a:solidFill>
              <a:srgbClr val="3DBCB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545"/>
            <p:cNvSpPr/>
            <p:nvPr/>
          </p:nvSpPr>
          <p:spPr bwMode="auto">
            <a:xfrm>
              <a:off x="3315904" y="1753627"/>
              <a:ext cx="153763" cy="141369"/>
            </a:xfrm>
            <a:custGeom>
              <a:avLst/>
              <a:gdLst>
                <a:gd name="T0" fmla="*/ 335 w 335"/>
                <a:gd name="T1" fmla="*/ 258 h 308"/>
                <a:gd name="T2" fmla="*/ 54 w 335"/>
                <a:gd name="T3" fmla="*/ 0 h 308"/>
                <a:gd name="T4" fmla="*/ 0 w 335"/>
                <a:gd name="T5" fmla="*/ 0 h 308"/>
                <a:gd name="T6" fmla="*/ 335 w 335"/>
                <a:gd name="T7" fmla="*/ 308 h 308"/>
                <a:gd name="T8" fmla="*/ 335 w 335"/>
                <a:gd name="T9" fmla="*/ 258 h 308"/>
              </a:gdLst>
              <a:ahLst/>
              <a:cxnLst>
                <a:cxn ang="0">
                  <a:pos x="T0" y="T1"/>
                </a:cxn>
                <a:cxn ang="0">
                  <a:pos x="T2" y="T3"/>
                </a:cxn>
                <a:cxn ang="0">
                  <a:pos x="T4" y="T5"/>
                </a:cxn>
                <a:cxn ang="0">
                  <a:pos x="T6" y="T7"/>
                </a:cxn>
                <a:cxn ang="0">
                  <a:pos x="T8" y="T9"/>
                </a:cxn>
              </a:cxnLst>
              <a:rect l="0" t="0" r="r" b="b"/>
              <a:pathLst>
                <a:path w="335" h="308">
                  <a:moveTo>
                    <a:pt x="335" y="258"/>
                  </a:moveTo>
                  <a:lnTo>
                    <a:pt x="54" y="0"/>
                  </a:lnTo>
                  <a:lnTo>
                    <a:pt x="0" y="0"/>
                  </a:lnTo>
                  <a:lnTo>
                    <a:pt x="335" y="308"/>
                  </a:lnTo>
                  <a:lnTo>
                    <a:pt x="335" y="258"/>
                  </a:lnTo>
                  <a:close/>
                </a:path>
              </a:pathLst>
            </a:custGeom>
            <a:solidFill>
              <a:srgbClr val="3DBCB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546"/>
            <p:cNvSpPr/>
            <p:nvPr/>
          </p:nvSpPr>
          <p:spPr bwMode="auto">
            <a:xfrm>
              <a:off x="3456815" y="1753627"/>
              <a:ext cx="12852" cy="11016"/>
            </a:xfrm>
            <a:custGeom>
              <a:avLst/>
              <a:gdLst>
                <a:gd name="T0" fmla="*/ 12 w 12"/>
                <a:gd name="T1" fmla="*/ 5 h 10"/>
                <a:gd name="T2" fmla="*/ 7 w 12"/>
                <a:gd name="T3" fmla="*/ 0 h 10"/>
                <a:gd name="T4" fmla="*/ 0 w 12"/>
                <a:gd name="T5" fmla="*/ 0 h 10"/>
                <a:gd name="T6" fmla="*/ 12 w 12"/>
                <a:gd name="T7" fmla="*/ 10 h 10"/>
                <a:gd name="T8" fmla="*/ 12 w 12"/>
                <a:gd name="T9" fmla="*/ 5 h 10"/>
              </a:gdLst>
              <a:ahLst/>
              <a:cxnLst>
                <a:cxn ang="0">
                  <a:pos x="T0" y="T1"/>
                </a:cxn>
                <a:cxn ang="0">
                  <a:pos x="T2" y="T3"/>
                </a:cxn>
                <a:cxn ang="0">
                  <a:pos x="T4" y="T5"/>
                </a:cxn>
                <a:cxn ang="0">
                  <a:pos x="T6" y="T7"/>
                </a:cxn>
                <a:cxn ang="0">
                  <a:pos x="T8" y="T9"/>
                </a:cxn>
              </a:cxnLst>
              <a:rect l="0" t="0" r="r" b="b"/>
              <a:pathLst>
                <a:path w="12" h="10">
                  <a:moveTo>
                    <a:pt x="12" y="5"/>
                  </a:moveTo>
                  <a:cubicBezTo>
                    <a:pt x="12" y="2"/>
                    <a:pt x="10" y="0"/>
                    <a:pt x="7" y="0"/>
                  </a:cubicBezTo>
                  <a:cubicBezTo>
                    <a:pt x="0" y="0"/>
                    <a:pt x="0" y="0"/>
                    <a:pt x="0" y="0"/>
                  </a:cubicBezTo>
                  <a:cubicBezTo>
                    <a:pt x="12" y="10"/>
                    <a:pt x="12" y="10"/>
                    <a:pt x="12" y="10"/>
                  </a:cubicBezTo>
                  <a:lnTo>
                    <a:pt x="12" y="5"/>
                  </a:lnTo>
                  <a:close/>
                </a:path>
              </a:pathLst>
            </a:custGeom>
            <a:solidFill>
              <a:srgbClr val="3DBCB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547"/>
            <p:cNvSpPr/>
            <p:nvPr/>
          </p:nvSpPr>
          <p:spPr bwMode="auto">
            <a:xfrm>
              <a:off x="3421931" y="1753627"/>
              <a:ext cx="47735" cy="43604"/>
            </a:xfrm>
            <a:custGeom>
              <a:avLst/>
              <a:gdLst>
                <a:gd name="T0" fmla="*/ 104 w 104"/>
                <a:gd name="T1" fmla="*/ 45 h 95"/>
                <a:gd name="T2" fmla="*/ 54 w 104"/>
                <a:gd name="T3" fmla="*/ 0 h 95"/>
                <a:gd name="T4" fmla="*/ 0 w 104"/>
                <a:gd name="T5" fmla="*/ 0 h 95"/>
                <a:gd name="T6" fmla="*/ 104 w 104"/>
                <a:gd name="T7" fmla="*/ 95 h 95"/>
                <a:gd name="T8" fmla="*/ 104 w 104"/>
                <a:gd name="T9" fmla="*/ 45 h 95"/>
              </a:gdLst>
              <a:ahLst/>
              <a:cxnLst>
                <a:cxn ang="0">
                  <a:pos x="T0" y="T1"/>
                </a:cxn>
                <a:cxn ang="0">
                  <a:pos x="T2" y="T3"/>
                </a:cxn>
                <a:cxn ang="0">
                  <a:pos x="T4" y="T5"/>
                </a:cxn>
                <a:cxn ang="0">
                  <a:pos x="T6" y="T7"/>
                </a:cxn>
                <a:cxn ang="0">
                  <a:pos x="T8" y="T9"/>
                </a:cxn>
              </a:cxnLst>
              <a:rect l="0" t="0" r="r" b="b"/>
              <a:pathLst>
                <a:path w="104" h="95">
                  <a:moveTo>
                    <a:pt x="104" y="45"/>
                  </a:moveTo>
                  <a:lnTo>
                    <a:pt x="54" y="0"/>
                  </a:lnTo>
                  <a:lnTo>
                    <a:pt x="0" y="0"/>
                  </a:lnTo>
                  <a:lnTo>
                    <a:pt x="104" y="95"/>
                  </a:lnTo>
                  <a:lnTo>
                    <a:pt x="104" y="45"/>
                  </a:lnTo>
                  <a:close/>
                </a:path>
              </a:pathLst>
            </a:custGeom>
            <a:solidFill>
              <a:srgbClr val="3DBCB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548"/>
            <p:cNvSpPr/>
            <p:nvPr/>
          </p:nvSpPr>
          <p:spPr bwMode="auto">
            <a:xfrm>
              <a:off x="3351706" y="1753627"/>
              <a:ext cx="117961" cy="108781"/>
            </a:xfrm>
            <a:custGeom>
              <a:avLst/>
              <a:gdLst>
                <a:gd name="T0" fmla="*/ 257 w 257"/>
                <a:gd name="T1" fmla="*/ 187 h 237"/>
                <a:gd name="T2" fmla="*/ 54 w 257"/>
                <a:gd name="T3" fmla="*/ 0 h 237"/>
                <a:gd name="T4" fmla="*/ 0 w 257"/>
                <a:gd name="T5" fmla="*/ 0 h 237"/>
                <a:gd name="T6" fmla="*/ 257 w 257"/>
                <a:gd name="T7" fmla="*/ 237 h 237"/>
                <a:gd name="T8" fmla="*/ 257 w 257"/>
                <a:gd name="T9" fmla="*/ 187 h 237"/>
              </a:gdLst>
              <a:ahLst/>
              <a:cxnLst>
                <a:cxn ang="0">
                  <a:pos x="T0" y="T1"/>
                </a:cxn>
                <a:cxn ang="0">
                  <a:pos x="T2" y="T3"/>
                </a:cxn>
                <a:cxn ang="0">
                  <a:pos x="T4" y="T5"/>
                </a:cxn>
                <a:cxn ang="0">
                  <a:pos x="T6" y="T7"/>
                </a:cxn>
                <a:cxn ang="0">
                  <a:pos x="T8" y="T9"/>
                </a:cxn>
              </a:cxnLst>
              <a:rect l="0" t="0" r="r" b="b"/>
              <a:pathLst>
                <a:path w="257" h="237">
                  <a:moveTo>
                    <a:pt x="257" y="187"/>
                  </a:moveTo>
                  <a:lnTo>
                    <a:pt x="54" y="0"/>
                  </a:lnTo>
                  <a:lnTo>
                    <a:pt x="0" y="0"/>
                  </a:lnTo>
                  <a:lnTo>
                    <a:pt x="257" y="237"/>
                  </a:lnTo>
                  <a:lnTo>
                    <a:pt x="257" y="187"/>
                  </a:lnTo>
                  <a:close/>
                </a:path>
              </a:pathLst>
            </a:custGeom>
            <a:solidFill>
              <a:srgbClr val="3DBCB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549"/>
            <p:cNvSpPr/>
            <p:nvPr/>
          </p:nvSpPr>
          <p:spPr bwMode="auto">
            <a:xfrm>
              <a:off x="3386130" y="1753627"/>
              <a:ext cx="83536" cy="76193"/>
            </a:xfrm>
            <a:custGeom>
              <a:avLst/>
              <a:gdLst>
                <a:gd name="T0" fmla="*/ 182 w 182"/>
                <a:gd name="T1" fmla="*/ 116 h 166"/>
                <a:gd name="T2" fmla="*/ 54 w 182"/>
                <a:gd name="T3" fmla="*/ 0 h 166"/>
                <a:gd name="T4" fmla="*/ 0 w 182"/>
                <a:gd name="T5" fmla="*/ 0 h 166"/>
                <a:gd name="T6" fmla="*/ 182 w 182"/>
                <a:gd name="T7" fmla="*/ 166 h 166"/>
                <a:gd name="T8" fmla="*/ 182 w 182"/>
                <a:gd name="T9" fmla="*/ 116 h 166"/>
              </a:gdLst>
              <a:ahLst/>
              <a:cxnLst>
                <a:cxn ang="0">
                  <a:pos x="T0" y="T1"/>
                </a:cxn>
                <a:cxn ang="0">
                  <a:pos x="T2" y="T3"/>
                </a:cxn>
                <a:cxn ang="0">
                  <a:pos x="T4" y="T5"/>
                </a:cxn>
                <a:cxn ang="0">
                  <a:pos x="T6" y="T7"/>
                </a:cxn>
                <a:cxn ang="0">
                  <a:pos x="T8" y="T9"/>
                </a:cxn>
              </a:cxnLst>
              <a:rect l="0" t="0" r="r" b="b"/>
              <a:pathLst>
                <a:path w="182" h="166">
                  <a:moveTo>
                    <a:pt x="182" y="116"/>
                  </a:moveTo>
                  <a:lnTo>
                    <a:pt x="54" y="0"/>
                  </a:lnTo>
                  <a:lnTo>
                    <a:pt x="0" y="0"/>
                  </a:lnTo>
                  <a:lnTo>
                    <a:pt x="182" y="166"/>
                  </a:lnTo>
                  <a:lnTo>
                    <a:pt x="182" y="116"/>
                  </a:lnTo>
                  <a:close/>
                </a:path>
              </a:pathLst>
            </a:custGeom>
            <a:solidFill>
              <a:srgbClr val="3DBCB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550"/>
            <p:cNvSpPr/>
            <p:nvPr/>
          </p:nvSpPr>
          <p:spPr bwMode="auto">
            <a:xfrm>
              <a:off x="3307183" y="1949157"/>
              <a:ext cx="101896" cy="103732"/>
            </a:xfrm>
            <a:custGeom>
              <a:avLst/>
              <a:gdLst>
                <a:gd name="T0" fmla="*/ 193 w 222"/>
                <a:gd name="T1" fmla="*/ 226 h 226"/>
                <a:gd name="T2" fmla="*/ 222 w 222"/>
                <a:gd name="T3" fmla="*/ 203 h 226"/>
                <a:gd name="T4" fmla="*/ 0 w 222"/>
                <a:gd name="T5" fmla="*/ 0 h 226"/>
                <a:gd name="T6" fmla="*/ 0 w 222"/>
                <a:gd name="T7" fmla="*/ 47 h 226"/>
                <a:gd name="T8" fmla="*/ 193 w 222"/>
                <a:gd name="T9" fmla="*/ 226 h 226"/>
              </a:gdLst>
              <a:ahLst/>
              <a:cxnLst>
                <a:cxn ang="0">
                  <a:pos x="T0" y="T1"/>
                </a:cxn>
                <a:cxn ang="0">
                  <a:pos x="T2" y="T3"/>
                </a:cxn>
                <a:cxn ang="0">
                  <a:pos x="T4" y="T5"/>
                </a:cxn>
                <a:cxn ang="0">
                  <a:pos x="T6" y="T7"/>
                </a:cxn>
                <a:cxn ang="0">
                  <a:pos x="T8" y="T9"/>
                </a:cxn>
              </a:cxnLst>
              <a:rect l="0" t="0" r="r" b="b"/>
              <a:pathLst>
                <a:path w="222" h="226">
                  <a:moveTo>
                    <a:pt x="193" y="226"/>
                  </a:moveTo>
                  <a:lnTo>
                    <a:pt x="222" y="203"/>
                  </a:lnTo>
                  <a:lnTo>
                    <a:pt x="0" y="0"/>
                  </a:lnTo>
                  <a:lnTo>
                    <a:pt x="0" y="47"/>
                  </a:lnTo>
                  <a:lnTo>
                    <a:pt x="193" y="226"/>
                  </a:lnTo>
                  <a:close/>
                </a:path>
              </a:pathLst>
            </a:custGeom>
            <a:solidFill>
              <a:srgbClr val="3DBCB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551"/>
            <p:cNvSpPr/>
            <p:nvPr/>
          </p:nvSpPr>
          <p:spPr bwMode="auto">
            <a:xfrm>
              <a:off x="3307183" y="1916569"/>
              <a:ext cx="119338" cy="120256"/>
            </a:xfrm>
            <a:custGeom>
              <a:avLst/>
              <a:gdLst>
                <a:gd name="T0" fmla="*/ 260 w 260"/>
                <a:gd name="T1" fmla="*/ 238 h 262"/>
                <a:gd name="T2" fmla="*/ 0 w 260"/>
                <a:gd name="T3" fmla="*/ 0 h 262"/>
                <a:gd name="T4" fmla="*/ 0 w 260"/>
                <a:gd name="T5" fmla="*/ 49 h 262"/>
                <a:gd name="T6" fmla="*/ 234 w 260"/>
                <a:gd name="T7" fmla="*/ 262 h 262"/>
                <a:gd name="T8" fmla="*/ 260 w 260"/>
                <a:gd name="T9" fmla="*/ 238 h 262"/>
              </a:gdLst>
              <a:ahLst/>
              <a:cxnLst>
                <a:cxn ang="0">
                  <a:pos x="T0" y="T1"/>
                </a:cxn>
                <a:cxn ang="0">
                  <a:pos x="T2" y="T3"/>
                </a:cxn>
                <a:cxn ang="0">
                  <a:pos x="T4" y="T5"/>
                </a:cxn>
                <a:cxn ang="0">
                  <a:pos x="T6" y="T7"/>
                </a:cxn>
                <a:cxn ang="0">
                  <a:pos x="T8" y="T9"/>
                </a:cxn>
              </a:cxnLst>
              <a:rect l="0" t="0" r="r" b="b"/>
              <a:pathLst>
                <a:path w="260" h="262">
                  <a:moveTo>
                    <a:pt x="260" y="238"/>
                  </a:moveTo>
                  <a:lnTo>
                    <a:pt x="0" y="0"/>
                  </a:lnTo>
                  <a:lnTo>
                    <a:pt x="0" y="49"/>
                  </a:lnTo>
                  <a:lnTo>
                    <a:pt x="234" y="262"/>
                  </a:lnTo>
                  <a:lnTo>
                    <a:pt x="260" y="238"/>
                  </a:lnTo>
                  <a:close/>
                </a:path>
              </a:pathLst>
            </a:custGeom>
            <a:solidFill>
              <a:srgbClr val="3DBCB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552"/>
            <p:cNvSpPr/>
            <p:nvPr/>
          </p:nvSpPr>
          <p:spPr bwMode="auto">
            <a:xfrm>
              <a:off x="3307183" y="1980369"/>
              <a:ext cx="83536" cy="78029"/>
            </a:xfrm>
            <a:custGeom>
              <a:avLst/>
              <a:gdLst>
                <a:gd name="T0" fmla="*/ 4 w 77"/>
                <a:gd name="T1" fmla="*/ 9 h 72"/>
                <a:gd name="T2" fmla="*/ 71 w 77"/>
                <a:gd name="T3" fmla="*/ 70 h 72"/>
                <a:gd name="T4" fmla="*/ 77 w 77"/>
                <a:gd name="T5" fmla="*/ 71 h 72"/>
                <a:gd name="T6" fmla="*/ 0 w 77"/>
                <a:gd name="T7" fmla="*/ 0 h 72"/>
                <a:gd name="T8" fmla="*/ 4 w 77"/>
                <a:gd name="T9" fmla="*/ 9 h 72"/>
              </a:gdLst>
              <a:ahLst/>
              <a:cxnLst>
                <a:cxn ang="0">
                  <a:pos x="T0" y="T1"/>
                </a:cxn>
                <a:cxn ang="0">
                  <a:pos x="T2" y="T3"/>
                </a:cxn>
                <a:cxn ang="0">
                  <a:pos x="T4" y="T5"/>
                </a:cxn>
                <a:cxn ang="0">
                  <a:pos x="T6" y="T7"/>
                </a:cxn>
                <a:cxn ang="0">
                  <a:pos x="T8" y="T9"/>
                </a:cxn>
              </a:cxnLst>
              <a:rect l="0" t="0" r="r" b="b"/>
              <a:pathLst>
                <a:path w="77" h="72">
                  <a:moveTo>
                    <a:pt x="4" y="9"/>
                  </a:moveTo>
                  <a:cubicBezTo>
                    <a:pt x="71" y="70"/>
                    <a:pt x="71" y="70"/>
                    <a:pt x="71" y="70"/>
                  </a:cubicBezTo>
                  <a:cubicBezTo>
                    <a:pt x="73" y="71"/>
                    <a:pt x="75" y="72"/>
                    <a:pt x="77" y="71"/>
                  </a:cubicBezTo>
                  <a:cubicBezTo>
                    <a:pt x="0" y="0"/>
                    <a:pt x="0" y="0"/>
                    <a:pt x="0" y="0"/>
                  </a:cubicBezTo>
                  <a:cubicBezTo>
                    <a:pt x="0" y="3"/>
                    <a:pt x="2" y="7"/>
                    <a:pt x="4" y="9"/>
                  </a:cubicBezTo>
                  <a:close/>
                </a:path>
              </a:pathLst>
            </a:custGeom>
            <a:solidFill>
              <a:srgbClr val="3DBCB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3" name="组合 22"/>
          <p:cNvGrpSpPr/>
          <p:nvPr/>
        </p:nvGrpSpPr>
        <p:grpSpPr>
          <a:xfrm rot="16200000">
            <a:off x="232512" y="520532"/>
            <a:ext cx="162484" cy="228578"/>
            <a:chOff x="3307183" y="1753627"/>
            <a:chExt cx="162484" cy="304771"/>
          </a:xfrm>
          <a:solidFill>
            <a:srgbClr val="FFB64D"/>
          </a:solidFill>
        </p:grpSpPr>
        <p:sp>
          <p:nvSpPr>
            <p:cNvPr id="24" name="Freeform 540"/>
            <p:cNvSpPr/>
            <p:nvPr/>
          </p:nvSpPr>
          <p:spPr bwMode="auto">
            <a:xfrm>
              <a:off x="3307183" y="1787592"/>
              <a:ext cx="162483" cy="171204"/>
            </a:xfrm>
            <a:custGeom>
              <a:avLst/>
              <a:gdLst>
                <a:gd name="T0" fmla="*/ 354 w 354"/>
                <a:gd name="T1" fmla="*/ 323 h 373"/>
                <a:gd name="T2" fmla="*/ 0 w 354"/>
                <a:gd name="T3" fmla="*/ 0 h 373"/>
                <a:gd name="T4" fmla="*/ 0 w 354"/>
                <a:gd name="T5" fmla="*/ 47 h 373"/>
                <a:gd name="T6" fmla="*/ 354 w 354"/>
                <a:gd name="T7" fmla="*/ 373 h 373"/>
                <a:gd name="T8" fmla="*/ 354 w 354"/>
                <a:gd name="T9" fmla="*/ 323 h 373"/>
              </a:gdLst>
              <a:ahLst/>
              <a:cxnLst>
                <a:cxn ang="0">
                  <a:pos x="T0" y="T1"/>
                </a:cxn>
                <a:cxn ang="0">
                  <a:pos x="T2" y="T3"/>
                </a:cxn>
                <a:cxn ang="0">
                  <a:pos x="T4" y="T5"/>
                </a:cxn>
                <a:cxn ang="0">
                  <a:pos x="T6" y="T7"/>
                </a:cxn>
                <a:cxn ang="0">
                  <a:pos x="T8" y="T9"/>
                </a:cxn>
              </a:cxnLst>
              <a:rect l="0" t="0" r="r" b="b"/>
              <a:pathLst>
                <a:path w="354" h="373">
                  <a:moveTo>
                    <a:pt x="354" y="323"/>
                  </a:moveTo>
                  <a:lnTo>
                    <a:pt x="0" y="0"/>
                  </a:lnTo>
                  <a:lnTo>
                    <a:pt x="0" y="47"/>
                  </a:lnTo>
                  <a:lnTo>
                    <a:pt x="354" y="373"/>
                  </a:lnTo>
                  <a:lnTo>
                    <a:pt x="354" y="3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541"/>
            <p:cNvSpPr/>
            <p:nvPr/>
          </p:nvSpPr>
          <p:spPr bwMode="auto">
            <a:xfrm>
              <a:off x="3307183" y="1818804"/>
              <a:ext cx="162483" cy="170286"/>
            </a:xfrm>
            <a:custGeom>
              <a:avLst/>
              <a:gdLst>
                <a:gd name="T0" fmla="*/ 150 w 150"/>
                <a:gd name="T1" fmla="*/ 149 h 157"/>
                <a:gd name="T2" fmla="*/ 150 w 150"/>
                <a:gd name="T3" fmla="*/ 138 h 157"/>
                <a:gd name="T4" fmla="*/ 0 w 150"/>
                <a:gd name="T5" fmla="*/ 0 h 157"/>
                <a:gd name="T6" fmla="*/ 0 w 150"/>
                <a:gd name="T7" fmla="*/ 21 h 157"/>
                <a:gd name="T8" fmla="*/ 148 w 150"/>
                <a:gd name="T9" fmla="*/ 157 h 157"/>
                <a:gd name="T10" fmla="*/ 150 w 150"/>
                <a:gd name="T11" fmla="*/ 149 h 157"/>
              </a:gdLst>
              <a:ahLst/>
              <a:cxnLst>
                <a:cxn ang="0">
                  <a:pos x="T0" y="T1"/>
                </a:cxn>
                <a:cxn ang="0">
                  <a:pos x="T2" y="T3"/>
                </a:cxn>
                <a:cxn ang="0">
                  <a:pos x="T4" y="T5"/>
                </a:cxn>
                <a:cxn ang="0">
                  <a:pos x="T6" y="T7"/>
                </a:cxn>
                <a:cxn ang="0">
                  <a:pos x="T8" y="T9"/>
                </a:cxn>
                <a:cxn ang="0">
                  <a:pos x="T10" y="T11"/>
                </a:cxn>
              </a:cxnLst>
              <a:rect l="0" t="0" r="r" b="b"/>
              <a:pathLst>
                <a:path w="150" h="157">
                  <a:moveTo>
                    <a:pt x="150" y="149"/>
                  </a:moveTo>
                  <a:cubicBezTo>
                    <a:pt x="150" y="138"/>
                    <a:pt x="150" y="138"/>
                    <a:pt x="150" y="138"/>
                  </a:cubicBezTo>
                  <a:cubicBezTo>
                    <a:pt x="0" y="0"/>
                    <a:pt x="0" y="0"/>
                    <a:pt x="0" y="0"/>
                  </a:cubicBezTo>
                  <a:cubicBezTo>
                    <a:pt x="0" y="21"/>
                    <a:pt x="0" y="21"/>
                    <a:pt x="0" y="21"/>
                  </a:cubicBezTo>
                  <a:cubicBezTo>
                    <a:pt x="148" y="157"/>
                    <a:pt x="148" y="157"/>
                    <a:pt x="148" y="157"/>
                  </a:cubicBezTo>
                  <a:cubicBezTo>
                    <a:pt x="149" y="154"/>
                    <a:pt x="150" y="152"/>
                    <a:pt x="150" y="1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542"/>
            <p:cNvSpPr/>
            <p:nvPr/>
          </p:nvSpPr>
          <p:spPr bwMode="auto">
            <a:xfrm>
              <a:off x="3307183" y="1851392"/>
              <a:ext cx="154680" cy="154221"/>
            </a:xfrm>
            <a:custGeom>
              <a:avLst/>
              <a:gdLst>
                <a:gd name="T0" fmla="*/ 337 w 337"/>
                <a:gd name="T1" fmla="*/ 310 h 336"/>
                <a:gd name="T2" fmla="*/ 0 w 337"/>
                <a:gd name="T3" fmla="*/ 0 h 336"/>
                <a:gd name="T4" fmla="*/ 0 w 337"/>
                <a:gd name="T5" fmla="*/ 50 h 336"/>
                <a:gd name="T6" fmla="*/ 312 w 337"/>
                <a:gd name="T7" fmla="*/ 336 h 336"/>
                <a:gd name="T8" fmla="*/ 337 w 337"/>
                <a:gd name="T9" fmla="*/ 310 h 336"/>
              </a:gdLst>
              <a:ahLst/>
              <a:cxnLst>
                <a:cxn ang="0">
                  <a:pos x="T0" y="T1"/>
                </a:cxn>
                <a:cxn ang="0">
                  <a:pos x="T2" y="T3"/>
                </a:cxn>
                <a:cxn ang="0">
                  <a:pos x="T4" y="T5"/>
                </a:cxn>
                <a:cxn ang="0">
                  <a:pos x="T6" y="T7"/>
                </a:cxn>
                <a:cxn ang="0">
                  <a:pos x="T8" y="T9"/>
                </a:cxn>
              </a:cxnLst>
              <a:rect l="0" t="0" r="r" b="b"/>
              <a:pathLst>
                <a:path w="337" h="336">
                  <a:moveTo>
                    <a:pt x="337" y="310"/>
                  </a:moveTo>
                  <a:lnTo>
                    <a:pt x="0" y="0"/>
                  </a:lnTo>
                  <a:lnTo>
                    <a:pt x="0" y="50"/>
                  </a:lnTo>
                  <a:lnTo>
                    <a:pt x="312" y="336"/>
                  </a:lnTo>
                  <a:lnTo>
                    <a:pt x="337" y="3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543"/>
            <p:cNvSpPr/>
            <p:nvPr/>
          </p:nvSpPr>
          <p:spPr bwMode="auto">
            <a:xfrm>
              <a:off x="3307183" y="1883980"/>
              <a:ext cx="137697" cy="136780"/>
            </a:xfrm>
            <a:custGeom>
              <a:avLst/>
              <a:gdLst>
                <a:gd name="T0" fmla="*/ 300 w 300"/>
                <a:gd name="T1" fmla="*/ 274 h 298"/>
                <a:gd name="T2" fmla="*/ 0 w 300"/>
                <a:gd name="T3" fmla="*/ 0 h 298"/>
                <a:gd name="T4" fmla="*/ 0 w 300"/>
                <a:gd name="T5" fmla="*/ 50 h 298"/>
                <a:gd name="T6" fmla="*/ 271 w 300"/>
                <a:gd name="T7" fmla="*/ 298 h 298"/>
                <a:gd name="T8" fmla="*/ 300 w 300"/>
                <a:gd name="T9" fmla="*/ 274 h 298"/>
              </a:gdLst>
              <a:ahLst/>
              <a:cxnLst>
                <a:cxn ang="0">
                  <a:pos x="T0" y="T1"/>
                </a:cxn>
                <a:cxn ang="0">
                  <a:pos x="T2" y="T3"/>
                </a:cxn>
                <a:cxn ang="0">
                  <a:pos x="T4" y="T5"/>
                </a:cxn>
                <a:cxn ang="0">
                  <a:pos x="T6" y="T7"/>
                </a:cxn>
                <a:cxn ang="0">
                  <a:pos x="T8" y="T9"/>
                </a:cxn>
              </a:cxnLst>
              <a:rect l="0" t="0" r="r" b="b"/>
              <a:pathLst>
                <a:path w="300" h="298">
                  <a:moveTo>
                    <a:pt x="300" y="274"/>
                  </a:moveTo>
                  <a:lnTo>
                    <a:pt x="0" y="0"/>
                  </a:lnTo>
                  <a:lnTo>
                    <a:pt x="0" y="50"/>
                  </a:lnTo>
                  <a:lnTo>
                    <a:pt x="271" y="298"/>
                  </a:lnTo>
                  <a:lnTo>
                    <a:pt x="300" y="27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544"/>
            <p:cNvSpPr/>
            <p:nvPr/>
          </p:nvSpPr>
          <p:spPr bwMode="auto">
            <a:xfrm>
              <a:off x="3307183" y="1755921"/>
              <a:ext cx="162483" cy="170286"/>
            </a:xfrm>
            <a:custGeom>
              <a:avLst/>
              <a:gdLst>
                <a:gd name="T0" fmla="*/ 150 w 150"/>
                <a:gd name="T1" fmla="*/ 136 h 157"/>
                <a:gd name="T2" fmla="*/ 1 w 150"/>
                <a:gd name="T3" fmla="*/ 0 h 157"/>
                <a:gd name="T4" fmla="*/ 0 w 150"/>
                <a:gd name="T5" fmla="*/ 3 h 157"/>
                <a:gd name="T6" fmla="*/ 0 w 150"/>
                <a:gd name="T7" fmla="*/ 20 h 157"/>
                <a:gd name="T8" fmla="*/ 150 w 150"/>
                <a:gd name="T9" fmla="*/ 157 h 157"/>
                <a:gd name="T10" fmla="*/ 150 w 150"/>
                <a:gd name="T11" fmla="*/ 136 h 157"/>
              </a:gdLst>
              <a:ahLst/>
              <a:cxnLst>
                <a:cxn ang="0">
                  <a:pos x="T0" y="T1"/>
                </a:cxn>
                <a:cxn ang="0">
                  <a:pos x="T2" y="T3"/>
                </a:cxn>
                <a:cxn ang="0">
                  <a:pos x="T4" y="T5"/>
                </a:cxn>
                <a:cxn ang="0">
                  <a:pos x="T6" y="T7"/>
                </a:cxn>
                <a:cxn ang="0">
                  <a:pos x="T8" y="T9"/>
                </a:cxn>
                <a:cxn ang="0">
                  <a:pos x="T10" y="T11"/>
                </a:cxn>
              </a:cxnLst>
              <a:rect l="0" t="0" r="r" b="b"/>
              <a:pathLst>
                <a:path w="150" h="157">
                  <a:moveTo>
                    <a:pt x="150" y="136"/>
                  </a:moveTo>
                  <a:cubicBezTo>
                    <a:pt x="1" y="0"/>
                    <a:pt x="1" y="0"/>
                    <a:pt x="1" y="0"/>
                  </a:cubicBezTo>
                  <a:cubicBezTo>
                    <a:pt x="0" y="1"/>
                    <a:pt x="0" y="2"/>
                    <a:pt x="0" y="3"/>
                  </a:cubicBezTo>
                  <a:cubicBezTo>
                    <a:pt x="0" y="20"/>
                    <a:pt x="0" y="20"/>
                    <a:pt x="0" y="20"/>
                  </a:cubicBezTo>
                  <a:cubicBezTo>
                    <a:pt x="150" y="157"/>
                    <a:pt x="150" y="157"/>
                    <a:pt x="150" y="157"/>
                  </a:cubicBezTo>
                  <a:lnTo>
                    <a:pt x="150" y="1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545"/>
            <p:cNvSpPr/>
            <p:nvPr/>
          </p:nvSpPr>
          <p:spPr bwMode="auto">
            <a:xfrm>
              <a:off x="3315904" y="1753627"/>
              <a:ext cx="153763" cy="141369"/>
            </a:xfrm>
            <a:custGeom>
              <a:avLst/>
              <a:gdLst>
                <a:gd name="T0" fmla="*/ 335 w 335"/>
                <a:gd name="T1" fmla="*/ 258 h 308"/>
                <a:gd name="T2" fmla="*/ 54 w 335"/>
                <a:gd name="T3" fmla="*/ 0 h 308"/>
                <a:gd name="T4" fmla="*/ 0 w 335"/>
                <a:gd name="T5" fmla="*/ 0 h 308"/>
                <a:gd name="T6" fmla="*/ 335 w 335"/>
                <a:gd name="T7" fmla="*/ 308 h 308"/>
                <a:gd name="T8" fmla="*/ 335 w 335"/>
                <a:gd name="T9" fmla="*/ 258 h 308"/>
              </a:gdLst>
              <a:ahLst/>
              <a:cxnLst>
                <a:cxn ang="0">
                  <a:pos x="T0" y="T1"/>
                </a:cxn>
                <a:cxn ang="0">
                  <a:pos x="T2" y="T3"/>
                </a:cxn>
                <a:cxn ang="0">
                  <a:pos x="T4" y="T5"/>
                </a:cxn>
                <a:cxn ang="0">
                  <a:pos x="T6" y="T7"/>
                </a:cxn>
                <a:cxn ang="0">
                  <a:pos x="T8" y="T9"/>
                </a:cxn>
              </a:cxnLst>
              <a:rect l="0" t="0" r="r" b="b"/>
              <a:pathLst>
                <a:path w="335" h="308">
                  <a:moveTo>
                    <a:pt x="335" y="258"/>
                  </a:moveTo>
                  <a:lnTo>
                    <a:pt x="54" y="0"/>
                  </a:lnTo>
                  <a:lnTo>
                    <a:pt x="0" y="0"/>
                  </a:lnTo>
                  <a:lnTo>
                    <a:pt x="335" y="308"/>
                  </a:lnTo>
                  <a:lnTo>
                    <a:pt x="335" y="25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546"/>
            <p:cNvSpPr/>
            <p:nvPr/>
          </p:nvSpPr>
          <p:spPr bwMode="auto">
            <a:xfrm>
              <a:off x="3456815" y="1753627"/>
              <a:ext cx="12852" cy="11016"/>
            </a:xfrm>
            <a:custGeom>
              <a:avLst/>
              <a:gdLst>
                <a:gd name="T0" fmla="*/ 12 w 12"/>
                <a:gd name="T1" fmla="*/ 5 h 10"/>
                <a:gd name="T2" fmla="*/ 7 w 12"/>
                <a:gd name="T3" fmla="*/ 0 h 10"/>
                <a:gd name="T4" fmla="*/ 0 w 12"/>
                <a:gd name="T5" fmla="*/ 0 h 10"/>
                <a:gd name="T6" fmla="*/ 12 w 12"/>
                <a:gd name="T7" fmla="*/ 10 h 10"/>
                <a:gd name="T8" fmla="*/ 12 w 12"/>
                <a:gd name="T9" fmla="*/ 5 h 10"/>
              </a:gdLst>
              <a:ahLst/>
              <a:cxnLst>
                <a:cxn ang="0">
                  <a:pos x="T0" y="T1"/>
                </a:cxn>
                <a:cxn ang="0">
                  <a:pos x="T2" y="T3"/>
                </a:cxn>
                <a:cxn ang="0">
                  <a:pos x="T4" y="T5"/>
                </a:cxn>
                <a:cxn ang="0">
                  <a:pos x="T6" y="T7"/>
                </a:cxn>
                <a:cxn ang="0">
                  <a:pos x="T8" y="T9"/>
                </a:cxn>
              </a:cxnLst>
              <a:rect l="0" t="0" r="r" b="b"/>
              <a:pathLst>
                <a:path w="12" h="10">
                  <a:moveTo>
                    <a:pt x="12" y="5"/>
                  </a:moveTo>
                  <a:cubicBezTo>
                    <a:pt x="12" y="2"/>
                    <a:pt x="10" y="0"/>
                    <a:pt x="7" y="0"/>
                  </a:cubicBezTo>
                  <a:cubicBezTo>
                    <a:pt x="0" y="0"/>
                    <a:pt x="0" y="0"/>
                    <a:pt x="0" y="0"/>
                  </a:cubicBezTo>
                  <a:cubicBezTo>
                    <a:pt x="12" y="10"/>
                    <a:pt x="12" y="10"/>
                    <a:pt x="12" y="10"/>
                  </a:cubicBezTo>
                  <a:lnTo>
                    <a:pt x="12"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547"/>
            <p:cNvSpPr/>
            <p:nvPr/>
          </p:nvSpPr>
          <p:spPr bwMode="auto">
            <a:xfrm>
              <a:off x="3421931" y="1753627"/>
              <a:ext cx="47735" cy="43604"/>
            </a:xfrm>
            <a:custGeom>
              <a:avLst/>
              <a:gdLst>
                <a:gd name="T0" fmla="*/ 104 w 104"/>
                <a:gd name="T1" fmla="*/ 45 h 95"/>
                <a:gd name="T2" fmla="*/ 54 w 104"/>
                <a:gd name="T3" fmla="*/ 0 h 95"/>
                <a:gd name="T4" fmla="*/ 0 w 104"/>
                <a:gd name="T5" fmla="*/ 0 h 95"/>
                <a:gd name="T6" fmla="*/ 104 w 104"/>
                <a:gd name="T7" fmla="*/ 95 h 95"/>
                <a:gd name="T8" fmla="*/ 104 w 104"/>
                <a:gd name="T9" fmla="*/ 45 h 95"/>
              </a:gdLst>
              <a:ahLst/>
              <a:cxnLst>
                <a:cxn ang="0">
                  <a:pos x="T0" y="T1"/>
                </a:cxn>
                <a:cxn ang="0">
                  <a:pos x="T2" y="T3"/>
                </a:cxn>
                <a:cxn ang="0">
                  <a:pos x="T4" y="T5"/>
                </a:cxn>
                <a:cxn ang="0">
                  <a:pos x="T6" y="T7"/>
                </a:cxn>
                <a:cxn ang="0">
                  <a:pos x="T8" y="T9"/>
                </a:cxn>
              </a:cxnLst>
              <a:rect l="0" t="0" r="r" b="b"/>
              <a:pathLst>
                <a:path w="104" h="95">
                  <a:moveTo>
                    <a:pt x="104" y="45"/>
                  </a:moveTo>
                  <a:lnTo>
                    <a:pt x="54" y="0"/>
                  </a:lnTo>
                  <a:lnTo>
                    <a:pt x="0" y="0"/>
                  </a:lnTo>
                  <a:lnTo>
                    <a:pt x="104" y="95"/>
                  </a:lnTo>
                  <a:lnTo>
                    <a:pt x="104" y="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548"/>
            <p:cNvSpPr/>
            <p:nvPr/>
          </p:nvSpPr>
          <p:spPr bwMode="auto">
            <a:xfrm>
              <a:off x="3351706" y="1753627"/>
              <a:ext cx="117961" cy="108781"/>
            </a:xfrm>
            <a:custGeom>
              <a:avLst/>
              <a:gdLst>
                <a:gd name="T0" fmla="*/ 257 w 257"/>
                <a:gd name="T1" fmla="*/ 187 h 237"/>
                <a:gd name="T2" fmla="*/ 54 w 257"/>
                <a:gd name="T3" fmla="*/ 0 h 237"/>
                <a:gd name="T4" fmla="*/ 0 w 257"/>
                <a:gd name="T5" fmla="*/ 0 h 237"/>
                <a:gd name="T6" fmla="*/ 257 w 257"/>
                <a:gd name="T7" fmla="*/ 237 h 237"/>
                <a:gd name="T8" fmla="*/ 257 w 257"/>
                <a:gd name="T9" fmla="*/ 187 h 237"/>
              </a:gdLst>
              <a:ahLst/>
              <a:cxnLst>
                <a:cxn ang="0">
                  <a:pos x="T0" y="T1"/>
                </a:cxn>
                <a:cxn ang="0">
                  <a:pos x="T2" y="T3"/>
                </a:cxn>
                <a:cxn ang="0">
                  <a:pos x="T4" y="T5"/>
                </a:cxn>
                <a:cxn ang="0">
                  <a:pos x="T6" y="T7"/>
                </a:cxn>
                <a:cxn ang="0">
                  <a:pos x="T8" y="T9"/>
                </a:cxn>
              </a:cxnLst>
              <a:rect l="0" t="0" r="r" b="b"/>
              <a:pathLst>
                <a:path w="257" h="237">
                  <a:moveTo>
                    <a:pt x="257" y="187"/>
                  </a:moveTo>
                  <a:lnTo>
                    <a:pt x="54" y="0"/>
                  </a:lnTo>
                  <a:lnTo>
                    <a:pt x="0" y="0"/>
                  </a:lnTo>
                  <a:lnTo>
                    <a:pt x="257" y="237"/>
                  </a:lnTo>
                  <a:lnTo>
                    <a:pt x="257" y="18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549"/>
            <p:cNvSpPr/>
            <p:nvPr/>
          </p:nvSpPr>
          <p:spPr bwMode="auto">
            <a:xfrm>
              <a:off x="3386130" y="1753627"/>
              <a:ext cx="83536" cy="76193"/>
            </a:xfrm>
            <a:custGeom>
              <a:avLst/>
              <a:gdLst>
                <a:gd name="T0" fmla="*/ 182 w 182"/>
                <a:gd name="T1" fmla="*/ 116 h 166"/>
                <a:gd name="T2" fmla="*/ 54 w 182"/>
                <a:gd name="T3" fmla="*/ 0 h 166"/>
                <a:gd name="T4" fmla="*/ 0 w 182"/>
                <a:gd name="T5" fmla="*/ 0 h 166"/>
                <a:gd name="T6" fmla="*/ 182 w 182"/>
                <a:gd name="T7" fmla="*/ 166 h 166"/>
                <a:gd name="T8" fmla="*/ 182 w 182"/>
                <a:gd name="T9" fmla="*/ 116 h 166"/>
              </a:gdLst>
              <a:ahLst/>
              <a:cxnLst>
                <a:cxn ang="0">
                  <a:pos x="T0" y="T1"/>
                </a:cxn>
                <a:cxn ang="0">
                  <a:pos x="T2" y="T3"/>
                </a:cxn>
                <a:cxn ang="0">
                  <a:pos x="T4" y="T5"/>
                </a:cxn>
                <a:cxn ang="0">
                  <a:pos x="T6" y="T7"/>
                </a:cxn>
                <a:cxn ang="0">
                  <a:pos x="T8" y="T9"/>
                </a:cxn>
              </a:cxnLst>
              <a:rect l="0" t="0" r="r" b="b"/>
              <a:pathLst>
                <a:path w="182" h="166">
                  <a:moveTo>
                    <a:pt x="182" y="116"/>
                  </a:moveTo>
                  <a:lnTo>
                    <a:pt x="54" y="0"/>
                  </a:lnTo>
                  <a:lnTo>
                    <a:pt x="0" y="0"/>
                  </a:lnTo>
                  <a:lnTo>
                    <a:pt x="182" y="166"/>
                  </a:lnTo>
                  <a:lnTo>
                    <a:pt x="182" y="1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550"/>
            <p:cNvSpPr/>
            <p:nvPr/>
          </p:nvSpPr>
          <p:spPr bwMode="auto">
            <a:xfrm>
              <a:off x="3307183" y="1949157"/>
              <a:ext cx="101896" cy="103732"/>
            </a:xfrm>
            <a:custGeom>
              <a:avLst/>
              <a:gdLst>
                <a:gd name="T0" fmla="*/ 193 w 222"/>
                <a:gd name="T1" fmla="*/ 226 h 226"/>
                <a:gd name="T2" fmla="*/ 222 w 222"/>
                <a:gd name="T3" fmla="*/ 203 h 226"/>
                <a:gd name="T4" fmla="*/ 0 w 222"/>
                <a:gd name="T5" fmla="*/ 0 h 226"/>
                <a:gd name="T6" fmla="*/ 0 w 222"/>
                <a:gd name="T7" fmla="*/ 47 h 226"/>
                <a:gd name="T8" fmla="*/ 193 w 222"/>
                <a:gd name="T9" fmla="*/ 226 h 226"/>
              </a:gdLst>
              <a:ahLst/>
              <a:cxnLst>
                <a:cxn ang="0">
                  <a:pos x="T0" y="T1"/>
                </a:cxn>
                <a:cxn ang="0">
                  <a:pos x="T2" y="T3"/>
                </a:cxn>
                <a:cxn ang="0">
                  <a:pos x="T4" y="T5"/>
                </a:cxn>
                <a:cxn ang="0">
                  <a:pos x="T6" y="T7"/>
                </a:cxn>
                <a:cxn ang="0">
                  <a:pos x="T8" y="T9"/>
                </a:cxn>
              </a:cxnLst>
              <a:rect l="0" t="0" r="r" b="b"/>
              <a:pathLst>
                <a:path w="222" h="226">
                  <a:moveTo>
                    <a:pt x="193" y="226"/>
                  </a:moveTo>
                  <a:lnTo>
                    <a:pt x="222" y="203"/>
                  </a:lnTo>
                  <a:lnTo>
                    <a:pt x="0" y="0"/>
                  </a:lnTo>
                  <a:lnTo>
                    <a:pt x="0" y="47"/>
                  </a:lnTo>
                  <a:lnTo>
                    <a:pt x="193" y="2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551"/>
            <p:cNvSpPr/>
            <p:nvPr/>
          </p:nvSpPr>
          <p:spPr bwMode="auto">
            <a:xfrm>
              <a:off x="3307183" y="1916569"/>
              <a:ext cx="119338" cy="120256"/>
            </a:xfrm>
            <a:custGeom>
              <a:avLst/>
              <a:gdLst>
                <a:gd name="T0" fmla="*/ 260 w 260"/>
                <a:gd name="T1" fmla="*/ 238 h 262"/>
                <a:gd name="T2" fmla="*/ 0 w 260"/>
                <a:gd name="T3" fmla="*/ 0 h 262"/>
                <a:gd name="T4" fmla="*/ 0 w 260"/>
                <a:gd name="T5" fmla="*/ 49 h 262"/>
                <a:gd name="T6" fmla="*/ 234 w 260"/>
                <a:gd name="T7" fmla="*/ 262 h 262"/>
                <a:gd name="T8" fmla="*/ 260 w 260"/>
                <a:gd name="T9" fmla="*/ 238 h 262"/>
              </a:gdLst>
              <a:ahLst/>
              <a:cxnLst>
                <a:cxn ang="0">
                  <a:pos x="T0" y="T1"/>
                </a:cxn>
                <a:cxn ang="0">
                  <a:pos x="T2" y="T3"/>
                </a:cxn>
                <a:cxn ang="0">
                  <a:pos x="T4" y="T5"/>
                </a:cxn>
                <a:cxn ang="0">
                  <a:pos x="T6" y="T7"/>
                </a:cxn>
                <a:cxn ang="0">
                  <a:pos x="T8" y="T9"/>
                </a:cxn>
              </a:cxnLst>
              <a:rect l="0" t="0" r="r" b="b"/>
              <a:pathLst>
                <a:path w="260" h="262">
                  <a:moveTo>
                    <a:pt x="260" y="238"/>
                  </a:moveTo>
                  <a:lnTo>
                    <a:pt x="0" y="0"/>
                  </a:lnTo>
                  <a:lnTo>
                    <a:pt x="0" y="49"/>
                  </a:lnTo>
                  <a:lnTo>
                    <a:pt x="234" y="262"/>
                  </a:lnTo>
                  <a:lnTo>
                    <a:pt x="260" y="2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552"/>
            <p:cNvSpPr/>
            <p:nvPr/>
          </p:nvSpPr>
          <p:spPr bwMode="auto">
            <a:xfrm>
              <a:off x="3307183" y="1980369"/>
              <a:ext cx="83536" cy="78029"/>
            </a:xfrm>
            <a:custGeom>
              <a:avLst/>
              <a:gdLst>
                <a:gd name="T0" fmla="*/ 4 w 77"/>
                <a:gd name="T1" fmla="*/ 9 h 72"/>
                <a:gd name="T2" fmla="*/ 71 w 77"/>
                <a:gd name="T3" fmla="*/ 70 h 72"/>
                <a:gd name="T4" fmla="*/ 77 w 77"/>
                <a:gd name="T5" fmla="*/ 71 h 72"/>
                <a:gd name="T6" fmla="*/ 0 w 77"/>
                <a:gd name="T7" fmla="*/ 0 h 72"/>
                <a:gd name="T8" fmla="*/ 4 w 77"/>
                <a:gd name="T9" fmla="*/ 9 h 72"/>
              </a:gdLst>
              <a:ahLst/>
              <a:cxnLst>
                <a:cxn ang="0">
                  <a:pos x="T0" y="T1"/>
                </a:cxn>
                <a:cxn ang="0">
                  <a:pos x="T2" y="T3"/>
                </a:cxn>
                <a:cxn ang="0">
                  <a:pos x="T4" y="T5"/>
                </a:cxn>
                <a:cxn ang="0">
                  <a:pos x="T6" y="T7"/>
                </a:cxn>
                <a:cxn ang="0">
                  <a:pos x="T8" y="T9"/>
                </a:cxn>
              </a:cxnLst>
              <a:rect l="0" t="0" r="r" b="b"/>
              <a:pathLst>
                <a:path w="77" h="72">
                  <a:moveTo>
                    <a:pt x="4" y="9"/>
                  </a:moveTo>
                  <a:cubicBezTo>
                    <a:pt x="71" y="70"/>
                    <a:pt x="71" y="70"/>
                    <a:pt x="71" y="70"/>
                  </a:cubicBezTo>
                  <a:cubicBezTo>
                    <a:pt x="73" y="71"/>
                    <a:pt x="75" y="72"/>
                    <a:pt x="77" y="71"/>
                  </a:cubicBezTo>
                  <a:cubicBezTo>
                    <a:pt x="0" y="0"/>
                    <a:pt x="0" y="0"/>
                    <a:pt x="0" y="0"/>
                  </a:cubicBezTo>
                  <a:cubicBezTo>
                    <a:pt x="0" y="3"/>
                    <a:pt x="2" y="7"/>
                    <a:pt x="4"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7" name="TextBox 4"/>
          <p:cNvSpPr txBox="1"/>
          <p:nvPr/>
        </p:nvSpPr>
        <p:spPr>
          <a:xfrm>
            <a:off x="9425343" y="4755401"/>
            <a:ext cx="2649919" cy="644644"/>
          </a:xfrm>
          <a:prstGeom prst="rect">
            <a:avLst/>
          </a:prstGeom>
          <a:noFill/>
          <a:ln>
            <a:solidFill>
              <a:schemeClr val="accent1"/>
            </a:solidFill>
          </a:ln>
        </p:spPr>
        <p:txBody>
          <a:bodyPr wrap="square" lIns="89770" tIns="44885" rIns="89770" bIns="44885" rtlCol="0">
            <a:spAutoFit/>
          </a:bodyPr>
          <a:lstStyle/>
          <a:p>
            <a:r>
              <a:rPr lang="en-US" altLang="zh-CN" sz="2000" b="1" u="sng" dirty="0" smtClean="0">
                <a:cs typeface="+mn-ea"/>
                <a:sym typeface="+mn-lt"/>
              </a:rPr>
              <a:t>4</a:t>
            </a:r>
            <a:r>
              <a:rPr lang="zh-CN" altLang="en-US" sz="2000" b="1" u="sng" dirty="0" smtClean="0">
                <a:cs typeface="+mn-ea"/>
                <a:sym typeface="+mn-lt"/>
              </a:rPr>
              <a:t>、学生答辩评价填写</a:t>
            </a:r>
            <a:endParaRPr lang="en-US" altLang="zh-CN" sz="2000" b="1" u="sng" dirty="0">
              <a:cs typeface="+mn-ea"/>
              <a:sym typeface="+mn-lt"/>
            </a:endParaRPr>
          </a:p>
          <a:p>
            <a:r>
              <a:rPr lang="zh-CN" altLang="en-US" sz="1600" b="1" dirty="0" smtClean="0">
                <a:cs typeface="+mn-ea"/>
                <a:sym typeface="+mn-lt"/>
              </a:rPr>
              <a:t>学位</a:t>
            </a:r>
            <a:r>
              <a:rPr lang="en-US" altLang="zh-CN" sz="1600" b="1" dirty="0" smtClean="0">
                <a:cs typeface="+mn-ea"/>
                <a:sym typeface="+mn-lt"/>
              </a:rPr>
              <a:t>-</a:t>
            </a:r>
            <a:r>
              <a:rPr lang="zh-CN" altLang="en-US" sz="1600" b="1" dirty="0" smtClean="0">
                <a:cs typeface="+mn-ea"/>
                <a:sym typeface="+mn-lt"/>
              </a:rPr>
              <a:t>学生答辩组分配</a:t>
            </a:r>
            <a:endParaRPr lang="zh-CN" altLang="en-US" sz="1600" b="1" dirty="0">
              <a:cs typeface="+mn-ea"/>
              <a:sym typeface="+mn-lt"/>
            </a:endParaRPr>
          </a:p>
        </p:txBody>
      </p:sp>
      <p:sp>
        <p:nvSpPr>
          <p:cNvPr id="38" name="右箭头 37"/>
          <p:cNvSpPr/>
          <p:nvPr/>
        </p:nvSpPr>
        <p:spPr>
          <a:xfrm>
            <a:off x="8860253" y="4934003"/>
            <a:ext cx="504370" cy="277195"/>
          </a:xfrm>
          <a:prstGeom prst="rightArrow">
            <a:avLst>
              <a:gd name="adj1" fmla="val 72581"/>
              <a:gd name="adj2" fmla="val 46774"/>
            </a:avLst>
          </a:prstGeom>
          <a:solidFill>
            <a:schemeClr val="bg1">
              <a:lumMod val="95000"/>
            </a:schemeClr>
          </a:solid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cxnSp>
        <p:nvCxnSpPr>
          <p:cNvPr id="39" name="直接连接符 38"/>
          <p:cNvCxnSpPr/>
          <p:nvPr/>
        </p:nvCxnSpPr>
        <p:spPr>
          <a:xfrm flipV="1">
            <a:off x="190262" y="908911"/>
            <a:ext cx="11751684" cy="14324"/>
          </a:xfrm>
          <a:prstGeom prst="line">
            <a:avLst/>
          </a:prstGeom>
          <a:ln>
            <a:solidFill>
              <a:srgbClr val="D6262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V="1">
            <a:off x="218889" y="5603353"/>
            <a:ext cx="11751684" cy="14324"/>
          </a:xfrm>
          <a:prstGeom prst="line">
            <a:avLst/>
          </a:prstGeom>
          <a:ln>
            <a:solidFill>
              <a:srgbClr val="D6262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pic>
        <p:nvPicPr>
          <p:cNvPr id="41" name="图片 40"/>
          <p:cNvPicPr>
            <a:picLocks noChangeAspect="1"/>
          </p:cNvPicPr>
          <p:nvPr/>
        </p:nvPicPr>
        <p:blipFill>
          <a:blip r:embed="rId1"/>
          <a:stretch>
            <a:fillRect/>
          </a:stretch>
        </p:blipFill>
        <p:spPr>
          <a:xfrm>
            <a:off x="-29896" y="1285398"/>
            <a:ext cx="12192000" cy="205202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2183152" y="1133893"/>
            <a:ext cx="7825695" cy="785464"/>
          </a:xfrm>
          <a:prstGeom prst="roundRect">
            <a:avLst/>
          </a:prstGeom>
          <a:gradFill>
            <a:gsLst>
              <a:gs pos="100000">
                <a:srgbClr val="0078D2"/>
              </a:gs>
              <a:gs pos="0">
                <a:srgbClr val="00B0F0"/>
              </a:gs>
            </a:gsLst>
            <a:lin ang="5400000" scaled="1"/>
          </a:gradFill>
          <a:ln w="22225">
            <a:solidFill>
              <a:schemeClr val="bg1">
                <a:alpha val="85000"/>
              </a:schemeClr>
            </a:solidFill>
          </a:ln>
          <a:effectLst>
            <a:outerShdw blurRad="215900" dist="165100" dir="7800000" sx="98000" sy="98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9770" tIns="44885" rIns="89770" bIns="44885" rtlCol="0" anchor="ctr"/>
          <a:lstStyle/>
          <a:p>
            <a:pPr algn="ctr"/>
            <a:endParaRPr lang="zh-CN" altLang="en-US" sz="1210">
              <a:cs typeface="+mn-ea"/>
              <a:sym typeface="+mn-lt"/>
            </a:endParaRPr>
          </a:p>
        </p:txBody>
      </p:sp>
      <p:sp>
        <p:nvSpPr>
          <p:cNvPr id="6" name="TextBox 4"/>
          <p:cNvSpPr txBox="1"/>
          <p:nvPr/>
        </p:nvSpPr>
        <p:spPr>
          <a:xfrm>
            <a:off x="3378925" y="1265298"/>
            <a:ext cx="5193007" cy="583089"/>
          </a:xfrm>
          <a:prstGeom prst="rect">
            <a:avLst/>
          </a:prstGeom>
          <a:noFill/>
        </p:spPr>
        <p:txBody>
          <a:bodyPr wrap="square" lIns="89770" tIns="44885" rIns="89770" bIns="44885" rtlCol="0">
            <a:spAutoFit/>
          </a:bodyPr>
          <a:lstStyle/>
          <a:p>
            <a:r>
              <a:rPr lang="zh-CN" altLang="en-US" sz="3200" b="1" dirty="0" smtClean="0">
                <a:solidFill>
                  <a:schemeClr val="bg1"/>
                </a:solidFill>
                <a:cs typeface="+mn-ea"/>
                <a:sym typeface="+mn-lt"/>
              </a:rPr>
              <a:t>角色二：研工办或教学秘书</a:t>
            </a:r>
            <a:endParaRPr lang="zh-CN" altLang="en-US" sz="3200" b="1" dirty="0">
              <a:solidFill>
                <a:schemeClr val="bg1"/>
              </a:solidFill>
              <a:cs typeface="+mn-ea"/>
              <a:sym typeface="+mn-lt"/>
            </a:endParaRPr>
          </a:p>
        </p:txBody>
      </p:sp>
      <p:sp>
        <p:nvSpPr>
          <p:cNvPr id="7" name="Freeform 6"/>
          <p:cNvSpPr>
            <a:spLocks noEditPoints="1"/>
          </p:cNvSpPr>
          <p:nvPr/>
        </p:nvSpPr>
        <p:spPr bwMode="auto">
          <a:xfrm>
            <a:off x="8856662" y="1227062"/>
            <a:ext cx="579917" cy="599127"/>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5875" cap="rnd">
            <a:solidFill>
              <a:schemeClr val="bg1"/>
            </a:solidFill>
            <a:prstDash val="solid"/>
            <a:round/>
          </a:ln>
        </p:spPr>
        <p:txBody>
          <a:bodyPr vert="horz" wrap="square" lIns="89770" tIns="44885" rIns="89770" bIns="44885" numCol="1" anchor="t" anchorCtr="0" compatLnSpc="1"/>
          <a:lstStyle/>
          <a:p>
            <a:endParaRPr lang="zh-CN" altLang="en-US" sz="1830">
              <a:cs typeface="+mn-ea"/>
              <a:sym typeface="+mn-lt"/>
            </a:endParaRPr>
          </a:p>
        </p:txBody>
      </p:sp>
      <p:sp>
        <p:nvSpPr>
          <p:cNvPr id="8" name="Freeform 6"/>
          <p:cNvSpPr/>
          <p:nvPr/>
        </p:nvSpPr>
        <p:spPr bwMode="auto">
          <a:xfrm>
            <a:off x="2690173" y="1323394"/>
            <a:ext cx="482730" cy="438633"/>
          </a:xfrm>
          <a:custGeom>
            <a:avLst/>
            <a:gdLst>
              <a:gd name="T0" fmla="*/ 353 w 358"/>
              <a:gd name="T1" fmla="*/ 143 h 316"/>
              <a:gd name="T2" fmla="*/ 279 w 358"/>
              <a:gd name="T3" fmla="*/ 14 h 316"/>
              <a:gd name="T4" fmla="*/ 253 w 358"/>
              <a:gd name="T5" fmla="*/ 0 h 316"/>
              <a:gd name="T6" fmla="*/ 105 w 358"/>
              <a:gd name="T7" fmla="*/ 0 h 316"/>
              <a:gd name="T8" fmla="*/ 79 w 358"/>
              <a:gd name="T9" fmla="*/ 14 h 316"/>
              <a:gd name="T10" fmla="*/ 5 w 358"/>
              <a:gd name="T11" fmla="*/ 143 h 316"/>
              <a:gd name="T12" fmla="*/ 5 w 358"/>
              <a:gd name="T13" fmla="*/ 172 h 316"/>
              <a:gd name="T14" fmla="*/ 79 w 358"/>
              <a:gd name="T15" fmla="*/ 301 h 316"/>
              <a:gd name="T16" fmla="*/ 105 w 358"/>
              <a:gd name="T17" fmla="*/ 316 h 316"/>
              <a:gd name="T18" fmla="*/ 253 w 358"/>
              <a:gd name="T19" fmla="*/ 316 h 316"/>
              <a:gd name="T20" fmla="*/ 279 w 358"/>
              <a:gd name="T21" fmla="*/ 301 h 316"/>
              <a:gd name="T22" fmla="*/ 353 w 358"/>
              <a:gd name="T23" fmla="*/ 172 h 316"/>
              <a:gd name="T24" fmla="*/ 353 w 358"/>
              <a:gd name="T25" fmla="*/ 143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8" h="316">
                <a:moveTo>
                  <a:pt x="353" y="143"/>
                </a:moveTo>
                <a:cubicBezTo>
                  <a:pt x="279" y="14"/>
                  <a:pt x="279" y="14"/>
                  <a:pt x="279" y="14"/>
                </a:cubicBezTo>
                <a:cubicBezTo>
                  <a:pt x="274" y="6"/>
                  <a:pt x="263" y="0"/>
                  <a:pt x="253" y="0"/>
                </a:cubicBezTo>
                <a:cubicBezTo>
                  <a:pt x="105" y="0"/>
                  <a:pt x="105" y="0"/>
                  <a:pt x="105" y="0"/>
                </a:cubicBezTo>
                <a:cubicBezTo>
                  <a:pt x="95" y="0"/>
                  <a:pt x="84" y="6"/>
                  <a:pt x="79" y="14"/>
                </a:cubicBezTo>
                <a:cubicBezTo>
                  <a:pt x="5" y="143"/>
                  <a:pt x="5" y="143"/>
                  <a:pt x="5" y="143"/>
                </a:cubicBezTo>
                <a:cubicBezTo>
                  <a:pt x="0" y="151"/>
                  <a:pt x="0" y="164"/>
                  <a:pt x="5" y="172"/>
                </a:cubicBezTo>
                <a:cubicBezTo>
                  <a:pt x="79" y="301"/>
                  <a:pt x="79" y="301"/>
                  <a:pt x="79" y="301"/>
                </a:cubicBezTo>
                <a:cubicBezTo>
                  <a:pt x="84" y="309"/>
                  <a:pt x="95" y="316"/>
                  <a:pt x="105" y="316"/>
                </a:cubicBezTo>
                <a:cubicBezTo>
                  <a:pt x="253" y="316"/>
                  <a:pt x="253" y="316"/>
                  <a:pt x="253" y="316"/>
                </a:cubicBezTo>
                <a:cubicBezTo>
                  <a:pt x="263" y="316"/>
                  <a:pt x="274" y="309"/>
                  <a:pt x="279" y="301"/>
                </a:cubicBezTo>
                <a:cubicBezTo>
                  <a:pt x="353" y="172"/>
                  <a:pt x="353" y="172"/>
                  <a:pt x="353" y="172"/>
                </a:cubicBezTo>
                <a:cubicBezTo>
                  <a:pt x="358" y="164"/>
                  <a:pt x="358" y="151"/>
                  <a:pt x="353" y="143"/>
                </a:cubicBezTo>
                <a:close/>
              </a:path>
            </a:pathLst>
          </a:cu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30">
              <a:cs typeface="+mn-ea"/>
              <a:sym typeface="+mn-lt"/>
            </a:endParaRPr>
          </a:p>
        </p:txBody>
      </p:sp>
      <p:sp>
        <p:nvSpPr>
          <p:cNvPr id="9" name="TextBox 4"/>
          <p:cNvSpPr txBox="1"/>
          <p:nvPr/>
        </p:nvSpPr>
        <p:spPr>
          <a:xfrm>
            <a:off x="1085874" y="2769489"/>
            <a:ext cx="2821077" cy="552312"/>
          </a:xfrm>
          <a:prstGeom prst="rect">
            <a:avLst/>
          </a:prstGeom>
          <a:noFill/>
          <a:ln>
            <a:solidFill>
              <a:schemeClr val="accent1"/>
            </a:solidFill>
          </a:ln>
        </p:spPr>
        <p:txBody>
          <a:bodyPr wrap="square" lIns="89770" tIns="44885" rIns="89770" bIns="44885" rtlCol="0">
            <a:spAutoFit/>
          </a:bodyPr>
          <a:lstStyle/>
          <a:p>
            <a:pPr lvl="0"/>
            <a:r>
              <a:rPr lang="en-US" altLang="zh-CN" sz="1400" b="1" u="sng" dirty="0" smtClean="0">
                <a:solidFill>
                  <a:prstClr val="black"/>
                </a:solidFill>
                <a:cs typeface="+mn-ea"/>
                <a:sym typeface="+mn-lt"/>
              </a:rPr>
              <a:t>1</a:t>
            </a:r>
            <a:r>
              <a:rPr lang="zh-CN" altLang="en-US" sz="1400" b="1" u="sng" dirty="0" smtClean="0">
                <a:solidFill>
                  <a:prstClr val="black"/>
                </a:solidFill>
                <a:cs typeface="+mn-ea"/>
                <a:sym typeface="+mn-lt"/>
              </a:rPr>
              <a:t>、</a:t>
            </a:r>
            <a:r>
              <a:rPr lang="zh-CN" altLang="en-US" sz="1400" b="1" u="sng" dirty="0">
                <a:solidFill>
                  <a:prstClr val="black"/>
                </a:solidFill>
                <a:cs typeface="+mn-ea"/>
                <a:sym typeface="+mn-lt"/>
              </a:rPr>
              <a:t>学生培养计划核对和审核</a:t>
            </a:r>
            <a:endParaRPr lang="en-US" altLang="zh-CN" sz="1400" b="1" u="sng" dirty="0">
              <a:solidFill>
                <a:prstClr val="black"/>
              </a:solidFill>
              <a:cs typeface="+mn-ea"/>
              <a:sym typeface="+mn-lt"/>
            </a:endParaRPr>
          </a:p>
          <a:p>
            <a:r>
              <a:rPr lang="zh-CN" altLang="en-US" sz="1600" b="1" dirty="0" smtClean="0">
                <a:cs typeface="+mn-ea"/>
                <a:sym typeface="+mn-lt"/>
              </a:rPr>
              <a:t>培养过程</a:t>
            </a:r>
            <a:r>
              <a:rPr lang="en-US" altLang="zh-CN" sz="1600" b="1" dirty="0" smtClean="0">
                <a:cs typeface="+mn-ea"/>
                <a:sym typeface="+mn-lt"/>
              </a:rPr>
              <a:t>-</a:t>
            </a:r>
            <a:r>
              <a:rPr lang="zh-CN" altLang="en-US" sz="1600" b="1" dirty="0" smtClean="0">
                <a:cs typeface="+mn-ea"/>
                <a:sym typeface="+mn-lt"/>
              </a:rPr>
              <a:t>学生培养计划核对</a:t>
            </a:r>
            <a:endParaRPr lang="zh-CN" altLang="en-US" sz="1600" b="1" dirty="0">
              <a:cs typeface="+mn-ea"/>
              <a:sym typeface="+mn-lt"/>
            </a:endParaRPr>
          </a:p>
        </p:txBody>
      </p:sp>
      <p:sp>
        <p:nvSpPr>
          <p:cNvPr id="11" name="TextBox 4"/>
          <p:cNvSpPr txBox="1"/>
          <p:nvPr/>
        </p:nvSpPr>
        <p:spPr>
          <a:xfrm>
            <a:off x="4580188" y="2772001"/>
            <a:ext cx="3627456" cy="552312"/>
          </a:xfrm>
          <a:prstGeom prst="rect">
            <a:avLst/>
          </a:prstGeom>
          <a:noFill/>
          <a:ln>
            <a:solidFill>
              <a:schemeClr val="accent1"/>
            </a:solidFill>
          </a:ln>
        </p:spPr>
        <p:txBody>
          <a:bodyPr wrap="square" lIns="89770" tIns="44885" rIns="89770" bIns="44885" rtlCol="0">
            <a:spAutoFit/>
          </a:bodyPr>
          <a:lstStyle/>
          <a:p>
            <a:r>
              <a:rPr lang="en-US" altLang="zh-CN" sz="1400" b="1" u="sng" dirty="0" smtClean="0">
                <a:cs typeface="+mn-ea"/>
                <a:sym typeface="+mn-lt"/>
              </a:rPr>
              <a:t>2</a:t>
            </a:r>
            <a:r>
              <a:rPr lang="zh-CN" altLang="en-US" sz="1400" b="1" u="sng" dirty="0" smtClean="0">
                <a:cs typeface="+mn-ea"/>
                <a:sym typeface="+mn-lt"/>
              </a:rPr>
              <a:t>、批量导出学生成绩单</a:t>
            </a:r>
            <a:endParaRPr lang="en-US" altLang="zh-CN" sz="1400" b="1" u="sng" dirty="0" smtClean="0">
              <a:cs typeface="+mn-ea"/>
              <a:sym typeface="+mn-lt"/>
            </a:endParaRPr>
          </a:p>
          <a:p>
            <a:r>
              <a:rPr lang="zh-CN" altLang="en-US" sz="1600" b="1" dirty="0" smtClean="0">
                <a:cs typeface="+mn-ea"/>
                <a:sym typeface="+mn-lt"/>
              </a:rPr>
              <a:t>培养过程</a:t>
            </a:r>
            <a:r>
              <a:rPr lang="en-US" altLang="zh-CN" sz="1600" b="1" dirty="0" smtClean="0">
                <a:cs typeface="+mn-ea"/>
                <a:sym typeface="+mn-lt"/>
              </a:rPr>
              <a:t>-</a:t>
            </a:r>
            <a:r>
              <a:rPr lang="zh-CN" altLang="en-US" sz="1600" b="1" dirty="0" smtClean="0">
                <a:cs typeface="+mn-ea"/>
                <a:sym typeface="+mn-lt"/>
              </a:rPr>
              <a:t>培养课业与成绩审核</a:t>
            </a:r>
            <a:endParaRPr lang="zh-CN" altLang="en-US" sz="1600" b="1" dirty="0">
              <a:cs typeface="+mn-ea"/>
              <a:sym typeface="+mn-lt"/>
            </a:endParaRPr>
          </a:p>
        </p:txBody>
      </p:sp>
      <p:sp>
        <p:nvSpPr>
          <p:cNvPr id="12" name="右箭头 11"/>
          <p:cNvSpPr/>
          <p:nvPr/>
        </p:nvSpPr>
        <p:spPr>
          <a:xfrm>
            <a:off x="4015212" y="2982768"/>
            <a:ext cx="504370" cy="277195"/>
          </a:xfrm>
          <a:prstGeom prst="rightArrow">
            <a:avLst>
              <a:gd name="adj1" fmla="val 72581"/>
              <a:gd name="adj2" fmla="val 46774"/>
            </a:avLst>
          </a:prstGeom>
          <a:solidFill>
            <a:schemeClr val="bg1">
              <a:lumMod val="95000"/>
            </a:schemeClr>
          </a:solid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4" name="TextBox 4"/>
          <p:cNvSpPr txBox="1"/>
          <p:nvPr/>
        </p:nvSpPr>
        <p:spPr>
          <a:xfrm>
            <a:off x="1085874" y="5946450"/>
            <a:ext cx="2312150" cy="644644"/>
          </a:xfrm>
          <a:prstGeom prst="rect">
            <a:avLst/>
          </a:prstGeom>
          <a:noFill/>
          <a:ln>
            <a:solidFill>
              <a:schemeClr val="accent1"/>
            </a:solidFill>
          </a:ln>
        </p:spPr>
        <p:txBody>
          <a:bodyPr wrap="square" lIns="89770" tIns="44885" rIns="89770" bIns="44885" rtlCol="0">
            <a:spAutoFit/>
          </a:bodyPr>
          <a:lstStyle/>
          <a:p>
            <a:r>
              <a:rPr lang="en-US" altLang="zh-CN" sz="2000" b="1" u="sng" dirty="0" smtClean="0">
                <a:cs typeface="+mn-ea"/>
                <a:sym typeface="+mn-lt"/>
              </a:rPr>
              <a:t>1</a:t>
            </a:r>
            <a:r>
              <a:rPr lang="zh-CN" altLang="en-US" sz="2000" b="1" u="sng" dirty="0" smtClean="0">
                <a:cs typeface="+mn-ea"/>
                <a:sym typeface="+mn-lt"/>
              </a:rPr>
              <a:t>、设置答辩秘书</a:t>
            </a:r>
            <a:endParaRPr lang="en-US" altLang="zh-CN" sz="2000" b="1" u="sng" dirty="0">
              <a:cs typeface="+mn-ea"/>
              <a:sym typeface="+mn-lt"/>
            </a:endParaRPr>
          </a:p>
          <a:p>
            <a:r>
              <a:rPr lang="zh-CN" altLang="en-US" sz="1600" b="1" dirty="0" smtClean="0">
                <a:cs typeface="+mn-ea"/>
                <a:sym typeface="+mn-lt"/>
              </a:rPr>
              <a:t>学位</a:t>
            </a:r>
            <a:r>
              <a:rPr lang="en-US" altLang="zh-CN" sz="1600" b="1" dirty="0" smtClean="0">
                <a:cs typeface="+mn-ea"/>
                <a:sym typeface="+mn-lt"/>
              </a:rPr>
              <a:t>-</a:t>
            </a:r>
            <a:r>
              <a:rPr lang="zh-CN" altLang="en-US" sz="1600" b="1" dirty="0" smtClean="0">
                <a:cs typeface="+mn-ea"/>
                <a:sym typeface="+mn-lt"/>
              </a:rPr>
              <a:t>答辩秘书账号维护</a:t>
            </a:r>
            <a:endParaRPr lang="zh-CN" altLang="en-US" sz="1600" b="1" dirty="0">
              <a:cs typeface="+mn-ea"/>
              <a:sym typeface="+mn-lt"/>
            </a:endParaRPr>
          </a:p>
        </p:txBody>
      </p:sp>
      <p:sp>
        <p:nvSpPr>
          <p:cNvPr id="15" name="TextBox 4"/>
          <p:cNvSpPr txBox="1"/>
          <p:nvPr/>
        </p:nvSpPr>
        <p:spPr>
          <a:xfrm>
            <a:off x="7367763" y="5936402"/>
            <a:ext cx="2511442" cy="644644"/>
          </a:xfrm>
          <a:prstGeom prst="rect">
            <a:avLst/>
          </a:prstGeom>
          <a:noFill/>
          <a:ln>
            <a:solidFill>
              <a:schemeClr val="accent1"/>
            </a:solidFill>
          </a:ln>
        </p:spPr>
        <p:txBody>
          <a:bodyPr wrap="square" lIns="89770" tIns="44885" rIns="89770" bIns="44885" rtlCol="0">
            <a:spAutoFit/>
          </a:bodyPr>
          <a:lstStyle/>
          <a:p>
            <a:r>
              <a:rPr lang="en-US" altLang="zh-CN" sz="2000" b="1" u="sng" dirty="0" smtClean="0">
                <a:cs typeface="+mn-ea"/>
                <a:sym typeface="+mn-lt"/>
              </a:rPr>
              <a:t>3</a:t>
            </a:r>
            <a:r>
              <a:rPr lang="zh-CN" altLang="en-US" sz="2000" b="1" u="sng" dirty="0" smtClean="0">
                <a:cs typeface="+mn-ea"/>
                <a:sym typeface="+mn-lt"/>
              </a:rPr>
              <a:t>、成绩审核</a:t>
            </a:r>
            <a:endParaRPr lang="en-US" altLang="zh-CN" sz="2000" b="1" u="sng" dirty="0">
              <a:cs typeface="+mn-ea"/>
              <a:sym typeface="+mn-lt"/>
            </a:endParaRPr>
          </a:p>
          <a:p>
            <a:r>
              <a:rPr lang="zh-CN" altLang="en-US" sz="1600" b="1" dirty="0" smtClean="0">
                <a:cs typeface="+mn-ea"/>
                <a:sym typeface="+mn-lt"/>
              </a:rPr>
              <a:t>答辩秘书</a:t>
            </a:r>
            <a:r>
              <a:rPr lang="en-US" altLang="zh-CN" sz="1600" b="1" dirty="0" smtClean="0">
                <a:cs typeface="+mn-ea"/>
                <a:sym typeface="+mn-lt"/>
              </a:rPr>
              <a:t>-</a:t>
            </a:r>
            <a:r>
              <a:rPr lang="zh-CN" altLang="en-US" sz="1600" b="1" dirty="0" smtClean="0">
                <a:cs typeface="+mn-ea"/>
                <a:sym typeface="+mn-lt"/>
              </a:rPr>
              <a:t>学生答辩组分配</a:t>
            </a:r>
            <a:endParaRPr lang="zh-CN" altLang="en-US" sz="1600" b="1" dirty="0">
              <a:cs typeface="+mn-ea"/>
              <a:sym typeface="+mn-lt"/>
            </a:endParaRPr>
          </a:p>
        </p:txBody>
      </p:sp>
      <p:sp>
        <p:nvSpPr>
          <p:cNvPr id="16" name="TextBox 4"/>
          <p:cNvSpPr txBox="1"/>
          <p:nvPr/>
        </p:nvSpPr>
        <p:spPr>
          <a:xfrm>
            <a:off x="4071261" y="5948962"/>
            <a:ext cx="2729657" cy="552312"/>
          </a:xfrm>
          <a:prstGeom prst="rect">
            <a:avLst/>
          </a:prstGeom>
          <a:noFill/>
          <a:ln>
            <a:solidFill>
              <a:schemeClr val="accent1"/>
            </a:solidFill>
          </a:ln>
        </p:spPr>
        <p:txBody>
          <a:bodyPr wrap="square" lIns="89770" tIns="44885" rIns="89770" bIns="44885" rtlCol="0">
            <a:spAutoFit/>
          </a:bodyPr>
          <a:lstStyle/>
          <a:p>
            <a:r>
              <a:rPr lang="en-US" altLang="zh-CN" sz="1400" b="1" u="sng" dirty="0" smtClean="0">
                <a:cs typeface="+mn-ea"/>
                <a:sym typeface="+mn-lt"/>
              </a:rPr>
              <a:t>2</a:t>
            </a:r>
            <a:r>
              <a:rPr lang="zh-CN" altLang="en-US" sz="1400" b="1" u="sng" dirty="0" smtClean="0">
                <a:cs typeface="+mn-ea"/>
                <a:sym typeface="+mn-lt"/>
              </a:rPr>
              <a:t>、学生培养计划核对和审核</a:t>
            </a:r>
            <a:endParaRPr lang="en-US" altLang="zh-CN" sz="1400" b="1" u="sng" dirty="0">
              <a:cs typeface="+mn-ea"/>
              <a:sym typeface="+mn-lt"/>
            </a:endParaRPr>
          </a:p>
          <a:p>
            <a:r>
              <a:rPr lang="zh-CN" altLang="en-US" sz="1600" b="1" dirty="0" smtClean="0">
                <a:cs typeface="+mn-ea"/>
                <a:sym typeface="+mn-lt"/>
              </a:rPr>
              <a:t>学位</a:t>
            </a:r>
            <a:r>
              <a:rPr lang="en-US" altLang="zh-CN" sz="1600" b="1" dirty="0" smtClean="0">
                <a:cs typeface="+mn-ea"/>
                <a:sym typeface="+mn-lt"/>
              </a:rPr>
              <a:t>-</a:t>
            </a:r>
            <a:r>
              <a:rPr lang="zh-CN" altLang="en-US" sz="1600" b="1" dirty="0" smtClean="0">
                <a:cs typeface="+mn-ea"/>
                <a:sym typeface="+mn-lt"/>
              </a:rPr>
              <a:t>答辩组设置</a:t>
            </a:r>
            <a:endParaRPr lang="zh-CN" altLang="en-US" sz="1600" b="1" dirty="0">
              <a:cs typeface="+mn-ea"/>
              <a:sym typeface="+mn-lt"/>
            </a:endParaRPr>
          </a:p>
        </p:txBody>
      </p:sp>
      <p:sp>
        <p:nvSpPr>
          <p:cNvPr id="17" name="右箭头 16"/>
          <p:cNvSpPr/>
          <p:nvPr/>
        </p:nvSpPr>
        <p:spPr>
          <a:xfrm>
            <a:off x="3506285" y="6159729"/>
            <a:ext cx="504370" cy="277195"/>
          </a:xfrm>
          <a:prstGeom prst="rightArrow">
            <a:avLst>
              <a:gd name="adj1" fmla="val 72581"/>
              <a:gd name="adj2" fmla="val 46774"/>
            </a:avLst>
          </a:prstGeom>
          <a:solidFill>
            <a:schemeClr val="bg1">
              <a:lumMod val="95000"/>
            </a:schemeClr>
          </a:solid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8" name="右箭头 17"/>
          <p:cNvSpPr/>
          <p:nvPr/>
        </p:nvSpPr>
        <p:spPr>
          <a:xfrm>
            <a:off x="6800919" y="6159729"/>
            <a:ext cx="504370" cy="277195"/>
          </a:xfrm>
          <a:prstGeom prst="rightArrow">
            <a:avLst>
              <a:gd name="adj1" fmla="val 72581"/>
              <a:gd name="adj2" fmla="val 46774"/>
            </a:avLst>
          </a:prstGeom>
          <a:solidFill>
            <a:schemeClr val="bg1">
              <a:lumMod val="95000"/>
            </a:schemeClr>
          </a:solid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9" name="TextBox 4"/>
          <p:cNvSpPr txBox="1"/>
          <p:nvPr/>
        </p:nvSpPr>
        <p:spPr>
          <a:xfrm>
            <a:off x="1683552" y="3989481"/>
            <a:ext cx="2511442" cy="644644"/>
          </a:xfrm>
          <a:prstGeom prst="rect">
            <a:avLst/>
          </a:prstGeom>
          <a:noFill/>
          <a:ln>
            <a:solidFill>
              <a:schemeClr val="accent1"/>
            </a:solidFill>
          </a:ln>
        </p:spPr>
        <p:txBody>
          <a:bodyPr wrap="square" lIns="89770" tIns="44885" rIns="89770" bIns="44885" rtlCol="0">
            <a:spAutoFit/>
          </a:bodyPr>
          <a:lstStyle/>
          <a:p>
            <a:r>
              <a:rPr lang="en-US" altLang="zh-CN" sz="2000" b="1" u="sng" dirty="0" smtClean="0">
                <a:cs typeface="+mn-ea"/>
                <a:sym typeface="+mn-lt"/>
              </a:rPr>
              <a:t>4</a:t>
            </a:r>
            <a:r>
              <a:rPr lang="zh-CN" altLang="en-US" sz="2000" b="1" u="sng" dirty="0" smtClean="0">
                <a:cs typeface="+mn-ea"/>
                <a:sym typeface="+mn-lt"/>
              </a:rPr>
              <a:t>、成绩审核</a:t>
            </a:r>
            <a:endParaRPr lang="en-US" altLang="zh-CN" sz="2000" b="1" u="sng" dirty="0">
              <a:cs typeface="+mn-ea"/>
              <a:sym typeface="+mn-lt"/>
            </a:endParaRPr>
          </a:p>
          <a:p>
            <a:r>
              <a:rPr lang="zh-CN" altLang="en-US" sz="1600" b="1" dirty="0" smtClean="0">
                <a:cs typeface="+mn-ea"/>
                <a:sym typeface="+mn-lt"/>
              </a:rPr>
              <a:t>答辩秘书</a:t>
            </a:r>
            <a:r>
              <a:rPr lang="en-US" altLang="zh-CN" sz="1600" b="1" dirty="0" smtClean="0">
                <a:cs typeface="+mn-ea"/>
                <a:sym typeface="+mn-lt"/>
              </a:rPr>
              <a:t>-</a:t>
            </a:r>
            <a:r>
              <a:rPr lang="zh-CN" altLang="en-US" sz="1600" b="1" dirty="0" smtClean="0">
                <a:cs typeface="+mn-ea"/>
                <a:sym typeface="+mn-lt"/>
              </a:rPr>
              <a:t>学生答辩组分配</a:t>
            </a:r>
            <a:endParaRPr lang="zh-CN" altLang="en-US" sz="1600" b="1" dirty="0">
              <a:cs typeface="+mn-ea"/>
              <a:sym typeface="+mn-lt"/>
            </a:endParaRPr>
          </a:p>
        </p:txBody>
      </p:sp>
      <p:sp>
        <p:nvSpPr>
          <p:cNvPr id="20" name="右箭头 19"/>
          <p:cNvSpPr/>
          <p:nvPr/>
        </p:nvSpPr>
        <p:spPr>
          <a:xfrm>
            <a:off x="1116708" y="4212808"/>
            <a:ext cx="504370" cy="277195"/>
          </a:xfrm>
          <a:prstGeom prst="rightArrow">
            <a:avLst>
              <a:gd name="adj1" fmla="val 72581"/>
              <a:gd name="adj2" fmla="val 46774"/>
            </a:avLst>
          </a:prstGeom>
          <a:solidFill>
            <a:schemeClr val="bg1">
              <a:lumMod val="95000"/>
            </a:schemeClr>
          </a:solid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1" name="TextBox 4"/>
          <p:cNvSpPr txBox="1"/>
          <p:nvPr/>
        </p:nvSpPr>
        <p:spPr>
          <a:xfrm>
            <a:off x="8349994" y="2736613"/>
            <a:ext cx="3627456" cy="552312"/>
          </a:xfrm>
          <a:prstGeom prst="rect">
            <a:avLst/>
          </a:prstGeom>
          <a:noFill/>
          <a:ln>
            <a:solidFill>
              <a:schemeClr val="accent1"/>
            </a:solidFill>
          </a:ln>
        </p:spPr>
        <p:txBody>
          <a:bodyPr wrap="square" lIns="89770" tIns="44885" rIns="89770" bIns="44885" rtlCol="0">
            <a:spAutoFit/>
          </a:bodyPr>
          <a:lstStyle/>
          <a:p>
            <a:r>
              <a:rPr lang="en-US" altLang="zh-CN" sz="1400" b="1" u="sng" dirty="0" smtClean="0">
                <a:cs typeface="+mn-ea"/>
                <a:sym typeface="+mn-lt"/>
              </a:rPr>
              <a:t>2</a:t>
            </a:r>
            <a:r>
              <a:rPr lang="zh-CN" altLang="en-US" sz="1400" b="1" u="sng" dirty="0" smtClean="0">
                <a:cs typeface="+mn-ea"/>
                <a:sym typeface="+mn-lt"/>
              </a:rPr>
              <a:t>、课程成绩及学分审核</a:t>
            </a:r>
            <a:endParaRPr lang="en-US" altLang="zh-CN" sz="1400" b="1" u="sng" dirty="0">
              <a:cs typeface="+mn-ea"/>
              <a:sym typeface="+mn-lt"/>
            </a:endParaRPr>
          </a:p>
          <a:p>
            <a:r>
              <a:rPr lang="zh-CN" altLang="en-US" sz="1600" b="1" dirty="0" smtClean="0">
                <a:cs typeface="+mn-ea"/>
                <a:sym typeface="+mn-lt"/>
              </a:rPr>
              <a:t>培养过程</a:t>
            </a:r>
            <a:r>
              <a:rPr lang="en-US" altLang="zh-CN" sz="1600" b="1" dirty="0" smtClean="0">
                <a:cs typeface="+mn-ea"/>
                <a:sym typeface="+mn-lt"/>
              </a:rPr>
              <a:t>-</a:t>
            </a:r>
            <a:r>
              <a:rPr lang="zh-CN" altLang="en-US" sz="1600" b="1" dirty="0" smtClean="0">
                <a:cs typeface="+mn-ea"/>
                <a:sym typeface="+mn-lt"/>
              </a:rPr>
              <a:t>培养课业与成绩审核</a:t>
            </a:r>
            <a:endParaRPr lang="zh-CN" altLang="en-US" sz="1600" b="1" dirty="0">
              <a:cs typeface="+mn-ea"/>
              <a:sym typeface="+mn-lt"/>
            </a:endParaRPr>
          </a:p>
        </p:txBody>
      </p:sp>
      <p:sp>
        <p:nvSpPr>
          <p:cNvPr id="22" name="右箭头 21"/>
          <p:cNvSpPr/>
          <p:nvPr/>
        </p:nvSpPr>
        <p:spPr>
          <a:xfrm>
            <a:off x="7785018" y="2947380"/>
            <a:ext cx="504370" cy="277195"/>
          </a:xfrm>
          <a:prstGeom prst="rightArrow">
            <a:avLst>
              <a:gd name="adj1" fmla="val 72581"/>
              <a:gd name="adj2" fmla="val 46774"/>
            </a:avLst>
          </a:prstGeom>
          <a:solidFill>
            <a:schemeClr val="bg1">
              <a:lumMod val="95000"/>
            </a:schemeClr>
          </a:solid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900" advTm="0">
        <p14:warp dir="in"/>
      </p:transition>
    </mc:Choice>
    <mc:Fallback>
      <p:transition spd="slow" advTm="0">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98403" y="1711146"/>
            <a:ext cx="0" cy="3291303"/>
          </a:xfrm>
          <a:prstGeom prst="line">
            <a:avLst/>
          </a:prstGeom>
          <a:ln>
            <a:solidFill>
              <a:schemeClr val="bg1">
                <a:lumMod val="50000"/>
              </a:schemeClr>
            </a:solidFill>
            <a:prstDash val="sysDash"/>
            <a:headEnd type="diamond"/>
            <a:tailEnd type="diamond"/>
          </a:ln>
        </p:spPr>
        <p:style>
          <a:lnRef idx="1">
            <a:schemeClr val="accent1"/>
          </a:lnRef>
          <a:fillRef idx="0">
            <a:schemeClr val="accent1"/>
          </a:fillRef>
          <a:effectRef idx="0">
            <a:schemeClr val="accent1"/>
          </a:effectRef>
          <a:fontRef idx="minor">
            <a:schemeClr val="tx1"/>
          </a:fontRef>
        </p:style>
      </p:cxnSp>
      <p:pic>
        <p:nvPicPr>
          <p:cNvPr id="5" name="图片 4"/>
          <p:cNvPicPr>
            <a:picLocks noChangeAspect="1"/>
          </p:cNvPicPr>
          <p:nvPr/>
        </p:nvPicPr>
        <p:blipFill>
          <a:blip r:embed="rId1"/>
          <a:stretch>
            <a:fillRect/>
          </a:stretch>
        </p:blipFill>
        <p:spPr>
          <a:xfrm>
            <a:off x="0" y="405050"/>
            <a:ext cx="12192000" cy="2951747"/>
          </a:xfrm>
          <a:prstGeom prst="rect">
            <a:avLst/>
          </a:prstGeom>
        </p:spPr>
      </p:pic>
      <p:sp>
        <p:nvSpPr>
          <p:cNvPr id="6" name="TextBox 4"/>
          <p:cNvSpPr txBox="1"/>
          <p:nvPr/>
        </p:nvSpPr>
        <p:spPr>
          <a:xfrm>
            <a:off x="222737" y="106056"/>
            <a:ext cx="7876233" cy="398423"/>
          </a:xfrm>
          <a:prstGeom prst="rect">
            <a:avLst/>
          </a:prstGeom>
          <a:noFill/>
          <a:ln>
            <a:noFill/>
          </a:ln>
        </p:spPr>
        <p:txBody>
          <a:bodyPr wrap="square" lIns="89770" tIns="44885" rIns="89770" bIns="44885" rtlCol="0">
            <a:spAutoFit/>
          </a:bodyPr>
          <a:lstStyle/>
          <a:p>
            <a:r>
              <a:rPr lang="zh-CN" altLang="en-US" sz="2000" b="1" dirty="0" smtClean="0">
                <a:latin typeface="微软雅黑" panose="020B0503020204020204" pitchFamily="34" charset="-122"/>
                <a:ea typeface="微软雅黑" panose="020B0503020204020204" pitchFamily="34" charset="-122"/>
                <a:cs typeface="+mn-ea"/>
                <a:sym typeface="+mn-lt"/>
              </a:rPr>
              <a:t>教学秘书：</a:t>
            </a:r>
            <a:r>
              <a:rPr lang="en-US" altLang="zh-CN" sz="2000" b="1" dirty="0" smtClean="0">
                <a:latin typeface="微软雅黑" panose="020B0503020204020204" pitchFamily="34" charset="-122"/>
                <a:ea typeface="微软雅黑" panose="020B0503020204020204" pitchFamily="34" charset="-122"/>
                <a:cs typeface="+mn-ea"/>
                <a:sym typeface="+mn-lt"/>
              </a:rPr>
              <a:t>1</a:t>
            </a:r>
            <a:r>
              <a:rPr lang="zh-CN" altLang="en-US" sz="2000" b="1" dirty="0" smtClean="0">
                <a:latin typeface="微软雅黑" panose="020B0503020204020204" pitchFamily="34" charset="-122"/>
                <a:ea typeface="微软雅黑" panose="020B0503020204020204" pitchFamily="34" charset="-122"/>
                <a:cs typeface="+mn-ea"/>
                <a:sym typeface="+mn-lt"/>
              </a:rPr>
              <a:t>、核对并审核学生培养计划，汇总不合格的学生名单</a:t>
            </a:r>
            <a:endParaRPr lang="zh-CN" altLang="en-US" sz="1600" b="1" dirty="0">
              <a:latin typeface="微软雅黑" panose="020B0503020204020204" pitchFamily="34" charset="-122"/>
              <a:ea typeface="微软雅黑" panose="020B0503020204020204" pitchFamily="34" charset="-122"/>
              <a:cs typeface="+mn-ea"/>
              <a:sym typeface="+mn-lt"/>
            </a:endParaRPr>
          </a:p>
        </p:txBody>
      </p:sp>
      <p:pic>
        <p:nvPicPr>
          <p:cNvPr id="7" name="图片 6"/>
          <p:cNvPicPr>
            <a:picLocks noChangeAspect="1"/>
          </p:cNvPicPr>
          <p:nvPr/>
        </p:nvPicPr>
        <p:blipFill>
          <a:blip r:embed="rId2"/>
          <a:stretch>
            <a:fillRect/>
          </a:stretch>
        </p:blipFill>
        <p:spPr>
          <a:xfrm>
            <a:off x="0" y="3836655"/>
            <a:ext cx="12192000" cy="2965984"/>
          </a:xfrm>
          <a:prstGeom prst="rect">
            <a:avLst/>
          </a:prstGeom>
        </p:spPr>
      </p:pic>
      <p:sp>
        <p:nvSpPr>
          <p:cNvPr id="8" name="TextBox 4"/>
          <p:cNvSpPr txBox="1"/>
          <p:nvPr/>
        </p:nvSpPr>
        <p:spPr>
          <a:xfrm>
            <a:off x="98403" y="3437181"/>
            <a:ext cx="7876233" cy="398423"/>
          </a:xfrm>
          <a:prstGeom prst="rect">
            <a:avLst/>
          </a:prstGeom>
          <a:noFill/>
          <a:ln>
            <a:noFill/>
          </a:ln>
        </p:spPr>
        <p:txBody>
          <a:bodyPr wrap="square" lIns="89770" tIns="44885" rIns="89770" bIns="44885" rtlCol="0">
            <a:spAutoFit/>
          </a:bodyPr>
          <a:lstStyle/>
          <a:p>
            <a:r>
              <a:rPr lang="zh-CN" altLang="en-US" sz="2000" b="1" dirty="0" smtClean="0">
                <a:latin typeface="微软雅黑" panose="020B0503020204020204" pitchFamily="34" charset="-122"/>
                <a:ea typeface="微软雅黑" panose="020B0503020204020204" pitchFamily="34" charset="-122"/>
                <a:cs typeface="+mn-ea"/>
                <a:sym typeface="+mn-lt"/>
              </a:rPr>
              <a:t>教学秘书：</a:t>
            </a:r>
            <a:r>
              <a:rPr lang="en-US" altLang="zh-CN" sz="2000" b="1" dirty="0" smtClean="0">
                <a:latin typeface="微软雅黑" panose="020B0503020204020204" pitchFamily="34" charset="-122"/>
                <a:ea typeface="微软雅黑" panose="020B0503020204020204" pitchFamily="34" charset="-122"/>
                <a:cs typeface="+mn-ea"/>
                <a:sym typeface="+mn-lt"/>
              </a:rPr>
              <a:t>2</a:t>
            </a:r>
            <a:r>
              <a:rPr lang="zh-CN" altLang="en-US" sz="2000" b="1" dirty="0" smtClean="0">
                <a:latin typeface="微软雅黑" panose="020B0503020204020204" pitchFamily="34" charset="-122"/>
                <a:ea typeface="微软雅黑" panose="020B0503020204020204" pitchFamily="34" charset="-122"/>
                <a:cs typeface="+mn-ea"/>
                <a:sym typeface="+mn-lt"/>
              </a:rPr>
              <a:t>、核对并审核学生成绩，汇总不合格的学生名单</a:t>
            </a:r>
            <a:endParaRPr lang="zh-CN" altLang="en-US" sz="1600" b="1" dirty="0">
              <a:latin typeface="微软雅黑" panose="020B0503020204020204" pitchFamily="34" charset="-122"/>
              <a:ea typeface="微软雅黑" panose="020B0503020204020204" pitchFamily="34" charset="-122"/>
              <a:cs typeface="+mn-ea"/>
              <a:sym typeface="+mn-l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srcRect t="8369"/>
          <a:stretch>
            <a:fillRect/>
          </a:stretch>
        </p:blipFill>
        <p:spPr>
          <a:xfrm>
            <a:off x="560294" y="573932"/>
            <a:ext cx="11071412" cy="6284068"/>
          </a:xfrm>
          <a:prstGeom prst="rect">
            <a:avLst/>
          </a:prstGeom>
        </p:spPr>
      </p:pic>
      <p:sp>
        <p:nvSpPr>
          <p:cNvPr id="2" name="TextBox 4"/>
          <p:cNvSpPr txBox="1"/>
          <p:nvPr/>
        </p:nvSpPr>
        <p:spPr>
          <a:xfrm>
            <a:off x="218983" y="101131"/>
            <a:ext cx="10472463" cy="398423"/>
          </a:xfrm>
          <a:prstGeom prst="rect">
            <a:avLst/>
          </a:prstGeom>
          <a:noFill/>
          <a:ln>
            <a:noFill/>
          </a:ln>
        </p:spPr>
        <p:txBody>
          <a:bodyPr wrap="square" lIns="89770" tIns="44885" rIns="89770" bIns="44885" rtlCol="0">
            <a:spAutoFit/>
          </a:bodyPr>
          <a:lstStyle/>
          <a:p>
            <a:r>
              <a:rPr lang="zh-CN" altLang="en-US" sz="2000" b="1" dirty="0" smtClean="0">
                <a:latin typeface="微软雅黑" panose="020B0503020204020204" pitchFamily="34" charset="-122"/>
                <a:ea typeface="微软雅黑" panose="020B0503020204020204" pitchFamily="34" charset="-122"/>
                <a:cs typeface="+mn-ea"/>
                <a:sym typeface="+mn-lt"/>
              </a:rPr>
              <a:t>教学秘书：</a:t>
            </a:r>
            <a:r>
              <a:rPr lang="en-US" altLang="zh-CN" sz="2000" b="1" dirty="0" smtClean="0">
                <a:latin typeface="微软雅黑" panose="020B0503020204020204" pitchFamily="34" charset="-122"/>
                <a:ea typeface="微软雅黑" panose="020B0503020204020204" pitchFamily="34" charset="-122"/>
                <a:cs typeface="+mn-ea"/>
                <a:sym typeface="+mn-lt"/>
              </a:rPr>
              <a:t>3</a:t>
            </a:r>
            <a:r>
              <a:rPr lang="zh-CN" altLang="en-US" sz="2000" b="1" dirty="0" smtClean="0">
                <a:latin typeface="微软雅黑" panose="020B0503020204020204" pitchFamily="34" charset="-122"/>
                <a:ea typeface="微软雅黑" panose="020B0503020204020204" pitchFamily="34" charset="-122"/>
                <a:cs typeface="+mn-ea"/>
                <a:sym typeface="+mn-lt"/>
              </a:rPr>
              <a:t>、向课程成绩不合格的学生发送</a:t>
            </a:r>
            <a:r>
              <a:rPr lang="en-US" altLang="zh-CN" sz="2000" b="1" dirty="0" smtClean="0">
                <a:latin typeface="微软雅黑" panose="020B0503020204020204" pitchFamily="34" charset="-122"/>
                <a:ea typeface="微软雅黑" panose="020B0503020204020204" pitchFamily="34" charset="-122"/>
                <a:cs typeface="+mn-ea"/>
                <a:sym typeface="+mn-lt"/>
              </a:rPr>
              <a:t>web</a:t>
            </a:r>
            <a:r>
              <a:rPr lang="zh-CN" altLang="en-US" sz="2000" b="1" dirty="0" smtClean="0">
                <a:latin typeface="微软雅黑" panose="020B0503020204020204" pitchFamily="34" charset="-122"/>
                <a:ea typeface="微软雅黑" panose="020B0503020204020204" pitchFamily="34" charset="-122"/>
                <a:cs typeface="+mn-ea"/>
                <a:sym typeface="+mn-lt"/>
              </a:rPr>
              <a:t>信息或手机短信，并通知其导师。</a:t>
            </a:r>
            <a:endParaRPr lang="zh-CN" altLang="en-US" sz="1600" b="1" dirty="0">
              <a:latin typeface="微软雅黑" panose="020B0503020204020204" pitchFamily="34" charset="-122"/>
              <a:ea typeface="微软雅黑" panose="020B0503020204020204" pitchFamily="34" charset="-122"/>
              <a:cs typeface="+mn-ea"/>
              <a:sym typeface="+mn-l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0" y="539748"/>
            <a:ext cx="12192000" cy="3182727"/>
          </a:xfrm>
          <a:prstGeom prst="rect">
            <a:avLst/>
          </a:prstGeom>
        </p:spPr>
      </p:pic>
      <p:sp>
        <p:nvSpPr>
          <p:cNvPr id="3" name="TextBox 4"/>
          <p:cNvSpPr txBox="1"/>
          <p:nvPr/>
        </p:nvSpPr>
        <p:spPr>
          <a:xfrm>
            <a:off x="218983" y="141325"/>
            <a:ext cx="10472463" cy="398423"/>
          </a:xfrm>
          <a:prstGeom prst="rect">
            <a:avLst/>
          </a:prstGeom>
          <a:noFill/>
          <a:ln>
            <a:noFill/>
          </a:ln>
        </p:spPr>
        <p:txBody>
          <a:bodyPr wrap="square" lIns="89770" tIns="44885" rIns="89770" bIns="44885" rtlCol="0">
            <a:spAutoFit/>
          </a:bodyPr>
          <a:lstStyle/>
          <a:p>
            <a:r>
              <a:rPr lang="zh-CN" altLang="en-US" sz="2000" b="1" dirty="0" smtClean="0">
                <a:latin typeface="微软雅黑" panose="020B0503020204020204" pitchFamily="34" charset="-122"/>
                <a:ea typeface="微软雅黑" panose="020B0503020204020204" pitchFamily="34" charset="-122"/>
                <a:cs typeface="+mn-ea"/>
                <a:sym typeface="+mn-lt"/>
              </a:rPr>
              <a:t>教学秘书：</a:t>
            </a:r>
            <a:r>
              <a:rPr lang="en-US" altLang="zh-CN" sz="2000" b="1" dirty="0" smtClean="0">
                <a:latin typeface="微软雅黑" panose="020B0503020204020204" pitchFamily="34" charset="-122"/>
                <a:ea typeface="微软雅黑" panose="020B0503020204020204" pitchFamily="34" charset="-122"/>
                <a:cs typeface="+mn-ea"/>
                <a:sym typeface="+mn-lt"/>
              </a:rPr>
              <a:t>3</a:t>
            </a:r>
            <a:r>
              <a:rPr lang="zh-CN" altLang="en-US" sz="2000" b="1" dirty="0" smtClean="0">
                <a:latin typeface="微软雅黑" panose="020B0503020204020204" pitchFamily="34" charset="-122"/>
                <a:ea typeface="微软雅黑" panose="020B0503020204020204" pitchFamily="34" charset="-122"/>
                <a:cs typeface="+mn-ea"/>
                <a:sym typeface="+mn-lt"/>
              </a:rPr>
              <a:t>、开题报告审核，填写学院审核意见。</a:t>
            </a:r>
            <a:endParaRPr lang="zh-CN" altLang="en-US" sz="1600" b="1" dirty="0">
              <a:latin typeface="微软雅黑" panose="020B0503020204020204" pitchFamily="34" charset="-122"/>
              <a:ea typeface="微软雅黑" panose="020B0503020204020204" pitchFamily="34" charset="-122"/>
              <a:cs typeface="+mn-ea"/>
              <a:sym typeface="+mn-lt"/>
            </a:endParaRPr>
          </a:p>
        </p:txBody>
      </p:sp>
      <p:pic>
        <p:nvPicPr>
          <p:cNvPr id="5" name="图片 4"/>
          <p:cNvPicPr>
            <a:picLocks noChangeAspect="1"/>
          </p:cNvPicPr>
          <p:nvPr/>
        </p:nvPicPr>
        <p:blipFill>
          <a:blip r:embed="rId2"/>
          <a:stretch>
            <a:fillRect/>
          </a:stretch>
        </p:blipFill>
        <p:spPr>
          <a:xfrm>
            <a:off x="0" y="4187516"/>
            <a:ext cx="12192000" cy="2670484"/>
          </a:xfrm>
          <a:prstGeom prst="rect">
            <a:avLst/>
          </a:prstGeom>
        </p:spPr>
      </p:pic>
      <p:sp>
        <p:nvSpPr>
          <p:cNvPr id="6" name="TextBox 4"/>
          <p:cNvSpPr txBox="1"/>
          <p:nvPr/>
        </p:nvSpPr>
        <p:spPr>
          <a:xfrm>
            <a:off x="130223" y="3789093"/>
            <a:ext cx="10472463" cy="398423"/>
          </a:xfrm>
          <a:prstGeom prst="rect">
            <a:avLst/>
          </a:prstGeom>
          <a:noFill/>
          <a:ln>
            <a:noFill/>
          </a:ln>
        </p:spPr>
        <p:txBody>
          <a:bodyPr wrap="square" lIns="89770" tIns="44885" rIns="89770" bIns="44885" rtlCol="0">
            <a:spAutoFit/>
          </a:bodyPr>
          <a:lstStyle/>
          <a:p>
            <a:r>
              <a:rPr lang="zh-CN" altLang="en-US" sz="2000" b="1" dirty="0" smtClean="0">
                <a:latin typeface="微软雅黑" panose="020B0503020204020204" pitchFamily="34" charset="-122"/>
                <a:ea typeface="微软雅黑" panose="020B0503020204020204" pitchFamily="34" charset="-122"/>
                <a:cs typeface="+mn-ea"/>
                <a:sym typeface="+mn-lt"/>
              </a:rPr>
              <a:t>教学秘书：</a:t>
            </a:r>
            <a:r>
              <a:rPr lang="en-US" altLang="zh-CN" sz="2000" b="1" dirty="0" smtClean="0">
                <a:latin typeface="微软雅黑" panose="020B0503020204020204" pitchFamily="34" charset="-122"/>
                <a:ea typeface="微软雅黑" panose="020B0503020204020204" pitchFamily="34" charset="-122"/>
                <a:cs typeface="+mn-ea"/>
                <a:sym typeface="+mn-lt"/>
              </a:rPr>
              <a:t>4</a:t>
            </a:r>
            <a:r>
              <a:rPr lang="zh-CN" altLang="en-US" sz="2000" b="1" dirty="0" smtClean="0">
                <a:latin typeface="微软雅黑" panose="020B0503020204020204" pitchFamily="34" charset="-122"/>
                <a:ea typeface="微软雅黑" panose="020B0503020204020204" pitchFamily="34" charset="-122"/>
                <a:cs typeface="+mn-ea"/>
                <a:sym typeface="+mn-lt"/>
              </a:rPr>
              <a:t>、中期考核审核，填写学院审核意见。</a:t>
            </a:r>
            <a:endParaRPr lang="zh-CN" altLang="en-US" sz="1600" b="1" dirty="0">
              <a:latin typeface="微软雅黑" panose="020B0503020204020204" pitchFamily="34" charset="-122"/>
              <a:ea typeface="微软雅黑" panose="020B0503020204020204" pitchFamily="34" charset="-122"/>
              <a:cs typeface="+mn-ea"/>
              <a:sym typeface="+mn-l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3227492" y="3213904"/>
            <a:ext cx="5737016" cy="785464"/>
          </a:xfrm>
          <a:prstGeom prst="roundRect">
            <a:avLst/>
          </a:prstGeom>
          <a:gradFill>
            <a:gsLst>
              <a:gs pos="100000">
                <a:srgbClr val="0078D2"/>
              </a:gs>
              <a:gs pos="0">
                <a:srgbClr val="00B0F0"/>
              </a:gs>
            </a:gsLst>
            <a:lin ang="5400000" scaled="1"/>
          </a:gradFill>
          <a:ln w="22225">
            <a:solidFill>
              <a:schemeClr val="bg1">
                <a:alpha val="85000"/>
              </a:schemeClr>
            </a:solidFill>
          </a:ln>
          <a:effectLst>
            <a:outerShdw blurRad="215900" dist="165100" dir="7800000" sx="98000" sy="98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9770" tIns="44885" rIns="89770" bIns="44885" rtlCol="0" anchor="ctr"/>
          <a:lstStyle/>
          <a:p>
            <a:pPr algn="ctr"/>
            <a:endParaRPr lang="zh-CN" altLang="en-US" sz="1210">
              <a:cs typeface="+mn-ea"/>
              <a:sym typeface="+mn-lt"/>
            </a:endParaRPr>
          </a:p>
        </p:txBody>
      </p:sp>
      <p:sp>
        <p:nvSpPr>
          <p:cNvPr id="6" name="TextBox 4"/>
          <p:cNvSpPr txBox="1"/>
          <p:nvPr/>
        </p:nvSpPr>
        <p:spPr>
          <a:xfrm>
            <a:off x="4162008" y="3345308"/>
            <a:ext cx="3867984" cy="583089"/>
          </a:xfrm>
          <a:prstGeom prst="rect">
            <a:avLst/>
          </a:prstGeom>
          <a:noFill/>
        </p:spPr>
        <p:txBody>
          <a:bodyPr wrap="square" lIns="89770" tIns="44885" rIns="89770" bIns="44885" rtlCol="0">
            <a:spAutoFit/>
          </a:bodyPr>
          <a:lstStyle/>
          <a:p>
            <a:r>
              <a:rPr lang="zh-CN" altLang="en-US" sz="3200" b="1" dirty="0" smtClean="0">
                <a:solidFill>
                  <a:schemeClr val="bg1"/>
                </a:solidFill>
                <a:cs typeface="+mn-ea"/>
                <a:sym typeface="+mn-lt"/>
              </a:rPr>
              <a:t>角色三：答辩秘书</a:t>
            </a:r>
            <a:endParaRPr lang="zh-CN" altLang="en-US" sz="3200" b="1" dirty="0">
              <a:solidFill>
                <a:schemeClr val="bg1"/>
              </a:solidFill>
              <a:cs typeface="+mn-ea"/>
              <a:sym typeface="+mn-lt"/>
            </a:endParaRPr>
          </a:p>
        </p:txBody>
      </p:sp>
      <p:sp>
        <p:nvSpPr>
          <p:cNvPr id="7" name="Freeform 6"/>
          <p:cNvSpPr>
            <a:spLocks noEditPoints="1"/>
          </p:cNvSpPr>
          <p:nvPr/>
        </p:nvSpPr>
        <p:spPr bwMode="auto">
          <a:xfrm>
            <a:off x="8172687" y="3307072"/>
            <a:ext cx="579917" cy="599127"/>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5875" cap="rnd">
            <a:solidFill>
              <a:schemeClr val="bg1"/>
            </a:solidFill>
            <a:prstDash val="solid"/>
            <a:round/>
          </a:ln>
        </p:spPr>
        <p:txBody>
          <a:bodyPr vert="horz" wrap="square" lIns="89770" tIns="44885" rIns="89770" bIns="44885" numCol="1" anchor="t" anchorCtr="0" compatLnSpc="1"/>
          <a:lstStyle/>
          <a:p>
            <a:endParaRPr lang="zh-CN" altLang="en-US" sz="1830">
              <a:cs typeface="+mn-ea"/>
              <a:sym typeface="+mn-lt"/>
            </a:endParaRPr>
          </a:p>
        </p:txBody>
      </p:sp>
      <p:sp>
        <p:nvSpPr>
          <p:cNvPr id="8" name="Freeform 6"/>
          <p:cNvSpPr/>
          <p:nvPr/>
        </p:nvSpPr>
        <p:spPr bwMode="auto">
          <a:xfrm>
            <a:off x="3473255" y="3403404"/>
            <a:ext cx="482730" cy="438633"/>
          </a:xfrm>
          <a:custGeom>
            <a:avLst/>
            <a:gdLst>
              <a:gd name="T0" fmla="*/ 353 w 358"/>
              <a:gd name="T1" fmla="*/ 143 h 316"/>
              <a:gd name="T2" fmla="*/ 279 w 358"/>
              <a:gd name="T3" fmla="*/ 14 h 316"/>
              <a:gd name="T4" fmla="*/ 253 w 358"/>
              <a:gd name="T5" fmla="*/ 0 h 316"/>
              <a:gd name="T6" fmla="*/ 105 w 358"/>
              <a:gd name="T7" fmla="*/ 0 h 316"/>
              <a:gd name="T8" fmla="*/ 79 w 358"/>
              <a:gd name="T9" fmla="*/ 14 h 316"/>
              <a:gd name="T10" fmla="*/ 5 w 358"/>
              <a:gd name="T11" fmla="*/ 143 h 316"/>
              <a:gd name="T12" fmla="*/ 5 w 358"/>
              <a:gd name="T13" fmla="*/ 172 h 316"/>
              <a:gd name="T14" fmla="*/ 79 w 358"/>
              <a:gd name="T15" fmla="*/ 301 h 316"/>
              <a:gd name="T16" fmla="*/ 105 w 358"/>
              <a:gd name="T17" fmla="*/ 316 h 316"/>
              <a:gd name="T18" fmla="*/ 253 w 358"/>
              <a:gd name="T19" fmla="*/ 316 h 316"/>
              <a:gd name="T20" fmla="*/ 279 w 358"/>
              <a:gd name="T21" fmla="*/ 301 h 316"/>
              <a:gd name="T22" fmla="*/ 353 w 358"/>
              <a:gd name="T23" fmla="*/ 172 h 316"/>
              <a:gd name="T24" fmla="*/ 353 w 358"/>
              <a:gd name="T25" fmla="*/ 143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8" h="316">
                <a:moveTo>
                  <a:pt x="353" y="143"/>
                </a:moveTo>
                <a:cubicBezTo>
                  <a:pt x="279" y="14"/>
                  <a:pt x="279" y="14"/>
                  <a:pt x="279" y="14"/>
                </a:cubicBezTo>
                <a:cubicBezTo>
                  <a:pt x="274" y="6"/>
                  <a:pt x="263" y="0"/>
                  <a:pt x="253" y="0"/>
                </a:cubicBezTo>
                <a:cubicBezTo>
                  <a:pt x="105" y="0"/>
                  <a:pt x="105" y="0"/>
                  <a:pt x="105" y="0"/>
                </a:cubicBezTo>
                <a:cubicBezTo>
                  <a:pt x="95" y="0"/>
                  <a:pt x="84" y="6"/>
                  <a:pt x="79" y="14"/>
                </a:cubicBezTo>
                <a:cubicBezTo>
                  <a:pt x="5" y="143"/>
                  <a:pt x="5" y="143"/>
                  <a:pt x="5" y="143"/>
                </a:cubicBezTo>
                <a:cubicBezTo>
                  <a:pt x="0" y="151"/>
                  <a:pt x="0" y="164"/>
                  <a:pt x="5" y="172"/>
                </a:cubicBezTo>
                <a:cubicBezTo>
                  <a:pt x="79" y="301"/>
                  <a:pt x="79" y="301"/>
                  <a:pt x="79" y="301"/>
                </a:cubicBezTo>
                <a:cubicBezTo>
                  <a:pt x="84" y="309"/>
                  <a:pt x="95" y="316"/>
                  <a:pt x="105" y="316"/>
                </a:cubicBezTo>
                <a:cubicBezTo>
                  <a:pt x="253" y="316"/>
                  <a:pt x="253" y="316"/>
                  <a:pt x="253" y="316"/>
                </a:cubicBezTo>
                <a:cubicBezTo>
                  <a:pt x="263" y="316"/>
                  <a:pt x="274" y="309"/>
                  <a:pt x="279" y="301"/>
                </a:cubicBezTo>
                <a:cubicBezTo>
                  <a:pt x="353" y="172"/>
                  <a:pt x="353" y="172"/>
                  <a:pt x="353" y="172"/>
                </a:cubicBezTo>
                <a:cubicBezTo>
                  <a:pt x="358" y="164"/>
                  <a:pt x="358" y="151"/>
                  <a:pt x="353" y="143"/>
                </a:cubicBezTo>
                <a:close/>
              </a:path>
            </a:pathLst>
          </a:cu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3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900" advTm="0">
        <p14:warp dir="in"/>
      </p:transition>
    </mc:Choice>
    <mc:Fallback>
      <p:transition spd="slow" advTm="0">
        <p:fade/>
      </p:transition>
    </mc:Fallback>
  </mc:AlternateContent>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1836</Words>
  <Application>WPS 演示</Application>
  <PresentationFormat>宽屏</PresentationFormat>
  <Paragraphs>147</Paragraphs>
  <Slides>18</Slides>
  <Notes>13</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18</vt:i4>
      </vt:variant>
    </vt:vector>
  </HeadingPairs>
  <TitlesOfParts>
    <vt:vector size="32" baseType="lpstr">
      <vt:lpstr>Arial</vt:lpstr>
      <vt:lpstr>宋体</vt:lpstr>
      <vt:lpstr>Wingdings</vt:lpstr>
      <vt:lpstr>DIN Mittelschrift Std</vt:lpstr>
      <vt:lpstr>微软雅黑</vt:lpstr>
      <vt:lpstr>Calibri</vt:lpstr>
      <vt:lpstr>Arial Unicode MS</vt:lpstr>
      <vt:lpstr>Calibri Light</vt:lpstr>
      <vt:lpstr>黑体</vt:lpstr>
      <vt:lpstr>Times New Roman</vt:lpstr>
      <vt:lpstr>方正正中黑简体</vt:lpstr>
      <vt:lpstr>Segoe Print</vt:lpstr>
      <vt:lpstr>Stymie Std Light Italic</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教学与培养</dc:title>
  <dc:creator>吴迅</dc:creator>
  <cp:keywords>研究生院</cp:keywords>
  <cp:category>武汉理工大学</cp:category>
  <cp:lastModifiedBy>韵</cp:lastModifiedBy>
  <cp:revision>269</cp:revision>
  <dcterms:created xsi:type="dcterms:W3CDTF">2015-05-05T08:02:00Z</dcterms:created>
  <dcterms:modified xsi:type="dcterms:W3CDTF">2025-09-28T02:37:22Z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9206B490CA044EAE8A4CEF8E31F637E6_12</vt:lpwstr>
  </property>
</Properties>
</file>